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wdp" ContentType="image/vnd.ms-photo"/>
  <Default Extension="rels" ContentType="application/vnd.openxmlformats-package.relationship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0.svg" ContentType="image/svg+xml"/>
  <Override PartName="/ppt/media/image3.svg" ContentType="image/svg+xml"/>
  <Override PartName="/ppt/media/image8.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handoutMasterIdLst>
    <p:handoutMasterId r:id="rId25"/>
  </p:handoutMasterIdLst>
  <p:sldIdLst>
    <p:sldId id="309" r:id="rId3"/>
    <p:sldId id="505" r:id="rId4"/>
    <p:sldId id="311" r:id="rId5"/>
    <p:sldId id="357" r:id="rId6"/>
    <p:sldId id="461" r:id="rId7"/>
    <p:sldId id="506" r:id="rId8"/>
    <p:sldId id="356" r:id="rId9"/>
    <p:sldId id="439" r:id="rId10"/>
    <p:sldId id="519" r:id="rId11"/>
    <p:sldId id="529" r:id="rId12"/>
    <p:sldId id="531" r:id="rId13"/>
    <p:sldId id="530" r:id="rId14"/>
    <p:sldId id="520" r:id="rId15"/>
    <p:sldId id="521" r:id="rId16"/>
    <p:sldId id="333" r:id="rId17"/>
    <p:sldId id="497" r:id="rId18"/>
    <p:sldId id="331" r:id="rId19"/>
    <p:sldId id="440" r:id="rId20"/>
    <p:sldId id="351" r:id="rId21"/>
    <p:sldId id="325" r:id="rId22"/>
    <p:sldId id="328" r:id="rId23"/>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sco" initials="K" lastIdx="12" clrIdx="0"/>
  <p:cmAuthor id="2" name="kyy" initials="k"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5F3F1"/>
    <a:srgbClr val="EAE6E2"/>
    <a:srgbClr val="F4CCB2"/>
    <a:srgbClr val="8E786B"/>
    <a:srgbClr val="5F493F"/>
    <a:srgbClr val="8B75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42" autoAdjust="0"/>
    <p:restoredTop sz="94660"/>
  </p:normalViewPr>
  <p:slideViewPr>
    <p:cSldViewPr snapToGrid="0" showGuides="1">
      <p:cViewPr varScale="1">
        <p:scale>
          <a:sx n="165" d="100"/>
          <a:sy n="165" d="100"/>
        </p:scale>
        <p:origin x="186" y="138"/>
      </p:cViewPr>
      <p:guideLst>
        <p:guide orient="horz" pos="2044"/>
        <p:guide pos="3747"/>
        <p:guide pos="410"/>
        <p:guide pos="7355"/>
        <p:guide orient="horz" pos="296"/>
        <p:guide orient="horz" pos="395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2" Type="http://schemas.openxmlformats.org/officeDocument/2006/relationships/tags" Target="tags/tag4.xml"/><Relationship Id="rId31" Type="http://schemas.openxmlformats.org/officeDocument/2006/relationships/customXml" Target="../customXml/item1.xml"/><Relationship Id="rId30" Type="http://schemas.openxmlformats.org/officeDocument/2006/relationships/customXmlProps" Target="../customXml/itemProps3.xml"/><Relationship Id="rId3" Type="http://schemas.openxmlformats.org/officeDocument/2006/relationships/slide" Target="slides/slide1.xml"/><Relationship Id="rId29" Type="http://schemas.openxmlformats.org/officeDocument/2006/relationships/commentAuthors" Target="commentAuthors.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handoutMaster" Target="handoutMasters/handoutMaster1.xml"/><Relationship Id="rId24" Type="http://schemas.openxmlformats.org/officeDocument/2006/relationships/notesMaster" Target="notesMasters/notesMaster1.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F6873F-27D0-47BE-8EFE-265BFA78E34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7DE9D2-1B9D-43D5-A083-6CB787665F2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进阶设计）">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1.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image" Target="../media/image11.jpe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image" Target="../media/image11.jpe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tags" Target="../tags/tag1.xml"/><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1.jpe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2.pn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1.jpe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4.png"/><Relationship Id="rId3" Type="http://schemas.openxmlformats.org/officeDocument/2006/relationships/image" Target="../media/image23.png"/><Relationship Id="rId2" Type="http://schemas.microsoft.com/office/2007/relationships/hdphoto" Target="../media/image6.wdp"/><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6.png"/><Relationship Id="rId3" Type="http://schemas.openxmlformats.org/officeDocument/2006/relationships/image" Target="../media/image25.png"/><Relationship Id="rId2" Type="http://schemas.microsoft.com/office/2007/relationships/hdphoto" Target="../media/image6.wdp"/><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6.png"/><Relationship Id="rId3" Type="http://schemas.openxmlformats.org/officeDocument/2006/relationships/image" Target="../media/image25.png"/><Relationship Id="rId2" Type="http://schemas.microsoft.com/office/2007/relationships/hdphoto" Target="../media/image6.wdp"/><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2.xml"/><Relationship Id="rId3" Type="http://schemas.openxmlformats.org/officeDocument/2006/relationships/image" Target="../media/image27.png"/><Relationship Id="rId2" Type="http://schemas.openxmlformats.org/officeDocument/2006/relationships/image" Target="../media/image15.png"/><Relationship Id="rId1" Type="http://schemas.openxmlformats.org/officeDocument/2006/relationships/image" Target="../media/image11.jpe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6.png"/><Relationship Id="rId3" Type="http://schemas.openxmlformats.org/officeDocument/2006/relationships/image" Target="../media/image25.png"/><Relationship Id="rId2" Type="http://schemas.microsoft.com/office/2007/relationships/hdphoto" Target="../media/image6.wdp"/><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11.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28.jpe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 Id="rId3" Type="http://schemas.openxmlformats.org/officeDocument/2006/relationships/image" Target="../media/image7.png"/><Relationship Id="rId2" Type="http://schemas.microsoft.com/office/2007/relationships/hdphoto" Target="../media/image6.wdp"/><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2.pn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1.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1.jpe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1.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1.jpe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 Id="rId3" Type="http://schemas.openxmlformats.org/officeDocument/2006/relationships/image" Target="../media/image7.png"/><Relationship Id="rId2" Type="http://schemas.microsoft.com/office/2007/relationships/hdphoto" Target="../media/image6.wdp"/><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9" name="矩形 8"/>
          <p:cNvSpPr/>
          <p:nvPr/>
        </p:nvSpPr>
        <p:spPr>
          <a:xfrm>
            <a:off x="526743" y="431045"/>
            <a:ext cx="5851053" cy="2584450"/>
          </a:xfrm>
          <a:prstGeom prst="rect">
            <a:avLst/>
          </a:prstGeom>
          <a:noFill/>
          <a:ln>
            <a:noFill/>
          </a:ln>
        </p:spPr>
        <p:txBody>
          <a:bodyPr wrap="square">
            <a:spAutoFit/>
          </a:bodyPr>
          <a:lstStyle/>
          <a:p>
            <a:r>
              <a:rPr lang="zh-CN" altLang="en-US" sz="5400" dirty="0">
                <a:ln w="25400" cmpd="thickThin">
                  <a:noFill/>
                </a:ln>
                <a:solidFill>
                  <a:srgbClr val="5F493F"/>
                </a:solidFill>
                <a:latin typeface="华文新魏" panose="02010800040101010101" pitchFamily="2" charset="-122"/>
                <a:ea typeface="华文新魏" panose="02010800040101010101" pitchFamily="2" charset="-122"/>
                <a:cs typeface="华文中宋" panose="02010600040101010101" charset="-122"/>
              </a:rPr>
              <a:t>基于强化学习和</a:t>
            </a:r>
            <a:endParaRPr lang="en-US" altLang="zh-CN" sz="5400" dirty="0">
              <a:ln w="25400" cmpd="thickThin">
                <a:noFill/>
              </a:ln>
              <a:solidFill>
                <a:srgbClr val="5F493F"/>
              </a:solidFill>
              <a:latin typeface="华文新魏" panose="02010800040101010101" pitchFamily="2" charset="-122"/>
              <a:ea typeface="华文新魏" panose="02010800040101010101" pitchFamily="2" charset="-122"/>
              <a:cs typeface="华文中宋" panose="02010600040101010101" charset="-122"/>
            </a:endParaRPr>
          </a:p>
          <a:p>
            <a:r>
              <a:rPr lang="zh-CN" altLang="en-US" sz="5400" dirty="0">
                <a:ln w="25400" cmpd="thickThin">
                  <a:noFill/>
                </a:ln>
                <a:solidFill>
                  <a:srgbClr val="5F493F"/>
                </a:solidFill>
                <a:latin typeface="华文新魏" panose="02010800040101010101" pitchFamily="2" charset="-122"/>
                <a:ea typeface="华文新魏" panose="02010800040101010101" pitchFamily="2" charset="-122"/>
                <a:cs typeface="华文中宋" panose="02010600040101010101" charset="-122"/>
              </a:rPr>
              <a:t>质量多样性算法</a:t>
            </a:r>
            <a:r>
              <a:rPr lang="zh-CN" altLang="en-US" sz="5400" dirty="0">
                <a:ln w="25400" cmpd="thickThin">
                  <a:noFill/>
                </a:ln>
                <a:solidFill>
                  <a:srgbClr val="5F493F"/>
                </a:solidFill>
                <a:latin typeface="华文新魏" panose="02010800040101010101" pitchFamily="2" charset="-122"/>
                <a:ea typeface="华文新魏" panose="02010800040101010101" pitchFamily="2" charset="-122"/>
                <a:cs typeface="华文中宋" panose="02010600040101010101" charset="-122"/>
              </a:rPr>
              <a:t>的多样策略生成</a:t>
            </a:r>
            <a:endParaRPr lang="zh-CN" altLang="en-US" sz="5400" dirty="0">
              <a:ln w="25400" cmpd="thickThin">
                <a:noFill/>
              </a:ln>
              <a:solidFill>
                <a:srgbClr val="5F493F"/>
              </a:solidFill>
              <a:latin typeface="华文新魏" panose="02010800040101010101" pitchFamily="2" charset="-122"/>
              <a:ea typeface="华文新魏" panose="02010800040101010101" pitchFamily="2" charset="-122"/>
              <a:cs typeface="华文中宋" panose="02010600040101010101" charset="-122"/>
            </a:endParaRPr>
          </a:p>
        </p:txBody>
      </p:sp>
      <p:pic>
        <p:nvPicPr>
          <p:cNvPr id="7" name="图形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191896" y="6123283"/>
            <a:ext cx="2831937" cy="520356"/>
          </a:xfrm>
          <a:prstGeom prst="rect">
            <a:avLst/>
          </a:prstGeom>
        </p:spPr>
      </p:pic>
      <p:sp>
        <p:nvSpPr>
          <p:cNvPr id="2" name="文本框 1"/>
          <p:cNvSpPr txBox="1"/>
          <p:nvPr/>
        </p:nvSpPr>
        <p:spPr>
          <a:xfrm>
            <a:off x="527050" y="3980815"/>
            <a:ext cx="4161790" cy="2059940"/>
          </a:xfrm>
          <a:prstGeom prst="rect">
            <a:avLst/>
          </a:prstGeom>
          <a:noFill/>
        </p:spPr>
        <p:txBody>
          <a:bodyPr wrap="square" rtlCol="0">
            <a:spAutoFit/>
          </a:bodyPr>
          <a:lstStyle/>
          <a:p>
            <a:pPr lvl="0">
              <a:lnSpc>
                <a:spcPct val="90000"/>
              </a:lnSpc>
              <a:spcBef>
                <a:spcPts val="600"/>
              </a:spcBef>
              <a:defRPr/>
            </a:pPr>
            <a:r>
              <a:rPr lang="zh-CN" altLang="en-US"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指导老师：</a:t>
            </a:r>
            <a:endParaRPr lang="zh-CN" altLang="en-US"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endParaRPr>
          </a:p>
          <a:p>
            <a:pPr lvl="0">
              <a:lnSpc>
                <a:spcPct val="90000"/>
              </a:lnSpc>
              <a:spcBef>
                <a:spcPts val="600"/>
              </a:spcBef>
              <a:defRPr/>
            </a:pPr>
            <a:r>
              <a:rPr lang="zh-CN" altLang="en-US"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刘佳琳</a:t>
            </a:r>
            <a:endParaRPr lang="zh-CN" altLang="en-US"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endParaRPr>
          </a:p>
          <a:p>
            <a:pPr lvl="0">
              <a:lnSpc>
                <a:spcPct val="90000"/>
              </a:lnSpc>
              <a:spcBef>
                <a:spcPts val="600"/>
              </a:spcBef>
              <a:defRPr/>
            </a:pPr>
            <a:endParaRPr lang="zh-CN" altLang="en-US"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endParaRPr>
          </a:p>
          <a:p>
            <a:pPr lvl="0">
              <a:lnSpc>
                <a:spcPct val="90000"/>
              </a:lnSpc>
              <a:spcBef>
                <a:spcPts val="600"/>
              </a:spcBef>
              <a:defRPr/>
            </a:pPr>
            <a:r>
              <a:rPr lang="zh-CN" altLang="en-US"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小组成员：</a:t>
            </a:r>
            <a:endParaRPr lang="zh-CN" altLang="en-US"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endParaRPr>
          </a:p>
          <a:p>
            <a:pPr lvl="0">
              <a:lnSpc>
                <a:spcPct val="90000"/>
              </a:lnSpc>
              <a:spcBef>
                <a:spcPts val="600"/>
              </a:spcBef>
              <a:defRPr/>
            </a:pPr>
            <a:r>
              <a:rPr lang="zh-CN" altLang="en-US"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曾宪清 杨可芸</a:t>
            </a:r>
            <a:r>
              <a:rPr lang="en-US" altLang="zh-CN"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 </a:t>
            </a:r>
            <a:r>
              <a:rPr lang="zh-CN" altLang="en-US"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陈驿来</a:t>
            </a:r>
            <a:endParaRPr lang="zh-CN" altLang="en-US"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9070184" y="375494"/>
            <a:ext cx="2831937" cy="520356"/>
          </a:xfrm>
          <a:prstGeom prst="rect">
            <a:avLst/>
          </a:prstGeom>
        </p:spPr>
      </p:pic>
      <p:sp>
        <p:nvSpPr>
          <p:cNvPr id="8" name="文本框 7"/>
          <p:cNvSpPr txBox="1"/>
          <p:nvPr/>
        </p:nvSpPr>
        <p:spPr>
          <a:xfrm>
            <a:off x="338455" y="617855"/>
            <a:ext cx="8307070" cy="521970"/>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en-US" altLang="zh-CN" sz="2800" b="1" i="0" kern="1200" cap="none" spc="0" normalizeH="0" baseline="0" noProof="0">
                <a:solidFill>
                  <a:srgbClr val="5F493F"/>
                </a:solidFill>
                <a:latin typeface="等线" panose="02010600030101010101" pitchFamily="2" charset="-122"/>
                <a:ea typeface="等线" panose="02010600030101010101" pitchFamily="2" charset="-122"/>
                <a:cs typeface="+mn-cs"/>
                <a:sym typeface="+mn-ea"/>
              </a:rPr>
              <a:t>Centroidal Voronoi Tessellation (CVT) - MAP Elites</a:t>
            </a:r>
            <a:endParaRPr kumimoji="0" lang="en-US" altLang="zh-CN" sz="2800" b="1" i="0" kern="1200" cap="none" spc="0" normalizeH="0" baseline="0" noProof="0">
              <a:solidFill>
                <a:srgbClr val="5F493F"/>
              </a:solidFill>
              <a:latin typeface="等线" panose="02010600030101010101" pitchFamily="2" charset="-122"/>
              <a:ea typeface="等线" panose="02010600030101010101" pitchFamily="2" charset="-122"/>
              <a:cs typeface="+mn-cs"/>
              <a:sym typeface="+mn-ea"/>
            </a:endParaRPr>
          </a:p>
        </p:txBody>
      </p:sp>
      <p:sp>
        <p:nvSpPr>
          <p:cNvPr id="5" name="文本框 4"/>
          <p:cNvSpPr txBox="1"/>
          <p:nvPr/>
        </p:nvSpPr>
        <p:spPr>
          <a:xfrm>
            <a:off x="88265" y="4939030"/>
            <a:ext cx="6015990" cy="368300"/>
          </a:xfrm>
          <a:prstGeom prst="rect">
            <a:avLst/>
          </a:prstGeom>
          <a:noFill/>
        </p:spPr>
        <p:txBody>
          <a:bodyPr wrap="square" rtlCol="0">
            <a:spAutoFit/>
          </a:bodyPr>
          <a:p>
            <a:r>
              <a:rPr lang="en-US" dirty="0">
                <a:latin typeface="Times New Roman" panose="02020603050405020304" pitchFamily="18" charset="0"/>
                <a:cs typeface="Times New Roman" panose="02020603050405020304" pitchFamily="18" charset="0"/>
                <a:sym typeface="+mn-ea"/>
              </a:rPr>
              <a:t>(</a:t>
            </a:r>
            <a:r>
              <a:rPr>
                <a:latin typeface="Times New Roman" panose="02020603050405020304" pitchFamily="18" charset="0"/>
                <a:cs typeface="Times New Roman" panose="02020603050405020304" pitchFamily="18" charset="0"/>
                <a:sym typeface="+mn-ea"/>
              </a:rPr>
              <a:t>Vassiliades, Chatzilygeroudis, &amp; Mouret. 2017</a:t>
            </a:r>
            <a:r>
              <a:rPr lang="en-US">
                <a:latin typeface="Times New Roman" panose="02020603050405020304" pitchFamily="18" charset="0"/>
                <a:cs typeface="Times New Roman" panose="02020603050405020304" pitchFamily="18" charset="0"/>
                <a:sym typeface="+mn-ea"/>
              </a:rPr>
              <a:t>. Alg. 1</a:t>
            </a:r>
            <a:r>
              <a:rPr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p:txBody>
      </p:sp>
      <p:pic>
        <p:nvPicPr>
          <p:cNvPr id="100" name="图片 99"/>
          <p:cNvPicPr/>
          <p:nvPr/>
        </p:nvPicPr>
        <p:blipFill>
          <a:blip r:embed="rId3"/>
          <a:stretch>
            <a:fillRect/>
          </a:stretch>
        </p:blipFill>
        <p:spPr>
          <a:xfrm>
            <a:off x="604838" y="2333625"/>
            <a:ext cx="4981575" cy="2190750"/>
          </a:xfrm>
          <a:prstGeom prst="rect">
            <a:avLst/>
          </a:prstGeom>
          <a:noFill/>
          <a:ln w="9525">
            <a:noFill/>
          </a:ln>
        </p:spPr>
      </p:pic>
      <p:pic>
        <p:nvPicPr>
          <p:cNvPr id="104" name="图片 103"/>
          <p:cNvPicPr/>
          <p:nvPr/>
        </p:nvPicPr>
        <p:blipFill>
          <a:blip r:embed="rId4"/>
          <a:srcRect b="59610"/>
          <a:stretch>
            <a:fillRect/>
          </a:stretch>
        </p:blipFill>
        <p:spPr>
          <a:xfrm>
            <a:off x="6401435" y="2474595"/>
            <a:ext cx="5210175" cy="1908175"/>
          </a:xfrm>
          <a:prstGeom prst="rect">
            <a:avLst/>
          </a:prstGeom>
          <a:noFill/>
          <a:ln w="9525">
            <a:noFill/>
          </a:ln>
        </p:spPr>
      </p:pic>
      <p:sp>
        <p:nvSpPr>
          <p:cNvPr id="9" name="文本框 8"/>
          <p:cNvSpPr txBox="1"/>
          <p:nvPr/>
        </p:nvSpPr>
        <p:spPr>
          <a:xfrm>
            <a:off x="6104255" y="4797425"/>
            <a:ext cx="6015990" cy="368300"/>
          </a:xfrm>
          <a:prstGeom prst="rect">
            <a:avLst/>
          </a:prstGeom>
          <a:noFill/>
        </p:spPr>
        <p:txBody>
          <a:bodyPr wrap="square" rtlCol="0">
            <a:spAutoFit/>
          </a:bodyPr>
          <a:p>
            <a:r>
              <a:rPr lang="en-US" dirty="0">
                <a:latin typeface="Times New Roman" panose="02020603050405020304" pitchFamily="18" charset="0"/>
                <a:cs typeface="Times New Roman" panose="02020603050405020304" pitchFamily="18" charset="0"/>
                <a:sym typeface="+mn-ea"/>
              </a:rPr>
              <a:t>(</a:t>
            </a:r>
            <a:r>
              <a:rPr>
                <a:latin typeface="Times New Roman" panose="02020603050405020304" pitchFamily="18" charset="0"/>
                <a:cs typeface="Times New Roman" panose="02020603050405020304" pitchFamily="18" charset="0"/>
                <a:sym typeface="+mn-ea"/>
              </a:rPr>
              <a:t>Vassiliades, Chatzilygeroudis, &amp; Mouret. 2017</a:t>
            </a:r>
            <a:r>
              <a:rPr lang="en-US">
                <a:latin typeface="Times New Roman" panose="02020603050405020304" pitchFamily="18" charset="0"/>
                <a:cs typeface="Times New Roman" panose="02020603050405020304" pitchFamily="18" charset="0"/>
                <a:sym typeface="+mn-ea"/>
              </a:rPr>
              <a:t>. Fig. 1</a:t>
            </a:r>
            <a:r>
              <a:rPr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9070184" y="375494"/>
            <a:ext cx="2831937" cy="520356"/>
          </a:xfrm>
          <a:prstGeom prst="rect">
            <a:avLst/>
          </a:prstGeom>
        </p:spPr>
      </p:pic>
      <p:sp>
        <p:nvSpPr>
          <p:cNvPr id="8" name="文本框 7"/>
          <p:cNvSpPr txBox="1"/>
          <p:nvPr/>
        </p:nvSpPr>
        <p:spPr>
          <a:xfrm>
            <a:off x="402590" y="318135"/>
            <a:ext cx="2914650" cy="521970"/>
          </a:xfrm>
          <a:prstGeom prst="rect">
            <a:avLst/>
          </a:prstGeom>
          <a:noFill/>
        </p:spPr>
        <p:txBody>
          <a:bodyPr wrap="none" rtlCol="0">
            <a:spAutoFit/>
          </a:bodyPr>
          <a:lstStyle/>
          <a:p>
            <a:pPr marR="0" indent="0" algn="l" defTabSz="914400" fontAlgn="auto">
              <a:lnSpc>
                <a:spcPct val="100000"/>
              </a:lnSpc>
              <a:spcBef>
                <a:spcPts val="0"/>
              </a:spcBef>
              <a:spcAft>
                <a:spcPts val="0"/>
              </a:spcAft>
              <a:buClrTx/>
              <a:buSzTx/>
              <a:buFontTx/>
              <a:buNone/>
              <a:defRPr/>
            </a:pPr>
            <a:r>
              <a:rPr lang="en-US" altLang="zh-CN" sz="2800" b="1" noProof="0">
                <a:solidFill>
                  <a:srgbClr val="5F493F"/>
                </a:solidFill>
                <a:latin typeface="等线" panose="02010600030101010101" pitchFamily="2" charset="-122"/>
                <a:ea typeface="等线" panose="02010600030101010101" pitchFamily="2" charset="-122"/>
                <a:sym typeface="+mn-ea"/>
              </a:rPr>
              <a:t>Voronoi diagram</a:t>
            </a:r>
            <a:endParaRPr kumimoji="0" lang="en-US" altLang="zh-CN" sz="2800" b="1" i="0" kern="1200" cap="none" spc="0" normalizeH="0" baseline="0" noProof="0">
              <a:solidFill>
                <a:srgbClr val="5F493F"/>
              </a:solidFill>
              <a:latin typeface="等线" panose="02010600030101010101" pitchFamily="2" charset="-122"/>
              <a:ea typeface="等线" panose="02010600030101010101" pitchFamily="2" charset="-122"/>
              <a:cs typeface="+mn-cs"/>
              <a:sym typeface="+mn-ea"/>
            </a:endParaRPr>
          </a:p>
        </p:txBody>
      </p:sp>
      <p:sp>
        <p:nvSpPr>
          <p:cNvPr id="4" name="文本框 3"/>
          <p:cNvSpPr txBox="1"/>
          <p:nvPr/>
        </p:nvSpPr>
        <p:spPr>
          <a:xfrm>
            <a:off x="629920" y="2332355"/>
            <a:ext cx="5130165" cy="2306955"/>
          </a:xfrm>
          <a:prstGeom prst="rect">
            <a:avLst/>
          </a:prstGeom>
          <a:noFill/>
        </p:spPr>
        <p:txBody>
          <a:bodyPr wrap="square" rtlCol="0">
            <a:spAutoFit/>
          </a:bodyPr>
          <a:p>
            <a:r>
              <a:rPr sz="1600">
                <a:latin typeface="Times New Roman" panose="02020603050405020304" pitchFamily="18" charset="0"/>
                <a:cs typeface="Times New Roman" panose="02020603050405020304" pitchFamily="18" charset="0"/>
              </a:rPr>
              <a:t>沃罗诺伊图（Voronoi diagram）又叫狄利克雷镶嵌（Dirichlet tessellation）或者泰森多边形（Thiessen polygon）。沃罗诺伊图解决的问题实际上就是基于一组特定点将平面分割成不同区域，而每一区域又仅包含唯一的特定点，并且该区域内任意位置到该特定点的距离比到其它的特定点都要更近。</a:t>
            </a:r>
            <a:endParaRPr sz="1600">
              <a:latin typeface="Times New Roman" panose="02020603050405020304" pitchFamily="18" charset="0"/>
              <a:cs typeface="Times New Roman" panose="02020603050405020304" pitchFamily="18" charset="0"/>
            </a:endParaRPr>
          </a:p>
          <a:p>
            <a:endParaRPr sz="1600">
              <a:latin typeface="Times New Roman" panose="02020603050405020304" pitchFamily="18" charset="0"/>
              <a:cs typeface="Times New Roman" panose="02020603050405020304" pitchFamily="18" charset="0"/>
            </a:endParaRPr>
          </a:p>
          <a:p>
            <a:r>
              <a:rPr sz="1600">
                <a:latin typeface="Times New Roman" panose="02020603050405020304" pitchFamily="18" charset="0"/>
                <a:cs typeface="Times New Roman" panose="02020603050405020304" pitchFamily="18" charset="0"/>
              </a:rPr>
              <a:t>(来自https://www.zhihu.com/question/20317274/</a:t>
            </a:r>
            <a:endParaRPr sz="1600">
              <a:latin typeface="Times New Roman" panose="02020603050405020304" pitchFamily="18" charset="0"/>
              <a:cs typeface="Times New Roman" panose="02020603050405020304" pitchFamily="18" charset="0"/>
            </a:endParaRPr>
          </a:p>
          <a:p>
            <a:r>
              <a:rPr sz="1600">
                <a:latin typeface="Times New Roman" panose="02020603050405020304" pitchFamily="18" charset="0"/>
                <a:cs typeface="Times New Roman" panose="02020603050405020304" pitchFamily="18" charset="0"/>
              </a:rPr>
              <a:t>answer/96311519）</a:t>
            </a:r>
            <a:endParaRPr sz="1600">
              <a:latin typeface="Times New Roman" panose="02020603050405020304" pitchFamily="18" charset="0"/>
              <a:cs typeface="Times New Roman" panose="02020603050405020304" pitchFamily="18" charset="0"/>
            </a:endParaRPr>
          </a:p>
        </p:txBody>
      </p:sp>
      <p:pic>
        <p:nvPicPr>
          <p:cNvPr id="103" name="图片 102"/>
          <p:cNvPicPr/>
          <p:nvPr/>
        </p:nvPicPr>
        <p:blipFill>
          <a:blip r:embed="rId3"/>
          <a:stretch>
            <a:fillRect/>
          </a:stretch>
        </p:blipFill>
        <p:spPr>
          <a:xfrm>
            <a:off x="8213726" y="1680211"/>
            <a:ext cx="2095499" cy="2095499"/>
          </a:xfrm>
          <a:prstGeom prst="rect">
            <a:avLst/>
          </a:prstGeom>
          <a:noFill/>
          <a:ln w="9525">
            <a:noFill/>
          </a:ln>
        </p:spPr>
      </p:pic>
      <p:sp>
        <p:nvSpPr>
          <p:cNvPr id="5" name="文本框 4"/>
          <p:cNvSpPr txBox="1"/>
          <p:nvPr/>
        </p:nvSpPr>
        <p:spPr>
          <a:xfrm>
            <a:off x="6510020" y="4290695"/>
            <a:ext cx="5107940" cy="1076325"/>
          </a:xfrm>
          <a:prstGeom prst="rect">
            <a:avLst/>
          </a:prstGeom>
          <a:noFill/>
        </p:spPr>
        <p:txBody>
          <a:bodyPr wrap="square" rtlCol="0">
            <a:spAutoFit/>
          </a:bodyPr>
          <a:p>
            <a:r>
              <a:rPr lang="en-US" sz="1600">
                <a:latin typeface="Times New Roman" panose="02020603050405020304" pitchFamily="18" charset="0"/>
                <a:cs typeface="Times New Roman" panose="02020603050405020304" pitchFamily="18" charset="0"/>
              </a:rPr>
              <a:t>(</a:t>
            </a:r>
            <a:r>
              <a:rPr sz="1600">
                <a:latin typeface="Times New Roman" panose="02020603050405020304" pitchFamily="18" charset="0"/>
                <a:cs typeface="Times New Roman" panose="02020603050405020304" pitchFamily="18" charset="0"/>
              </a:rPr>
              <a:t>沃罗诺伊图. (2022, September 13). Retrieved from : https://zh.wikipedia.org/w/index.php?title=%E6%B2%83%E7%BD%97%E8%AF%BA%E4%BC%8A%E5%9B%BE&amp;oldid=73642364</a:t>
            </a:r>
            <a:r>
              <a:rPr lang="zh-CN" sz="1600">
                <a:latin typeface="Times New Roman" panose="02020603050405020304" pitchFamily="18" charset="0"/>
                <a:cs typeface="Times New Roman" panose="02020603050405020304" pitchFamily="18" charset="0"/>
              </a:rPr>
              <a:t>）</a:t>
            </a:r>
            <a:endParaRPr lang="zh-CN" sz="160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9070184" y="375494"/>
            <a:ext cx="2831937" cy="520356"/>
          </a:xfrm>
          <a:prstGeom prst="rect">
            <a:avLst/>
          </a:prstGeom>
        </p:spPr>
      </p:pic>
      <p:sp>
        <p:nvSpPr>
          <p:cNvPr id="8" name="文本框 7"/>
          <p:cNvSpPr txBox="1"/>
          <p:nvPr/>
        </p:nvSpPr>
        <p:spPr>
          <a:xfrm>
            <a:off x="402590" y="318135"/>
            <a:ext cx="5121275" cy="521970"/>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en-US" altLang="zh-CN" sz="2800" b="1" i="0" kern="1200" cap="none" spc="0" normalizeH="0" baseline="0" noProof="0">
                <a:solidFill>
                  <a:srgbClr val="5F493F"/>
                </a:solidFill>
                <a:latin typeface="等线" panose="02010600030101010101" pitchFamily="2" charset="-122"/>
                <a:ea typeface="等线" panose="02010600030101010101" pitchFamily="2" charset="-122"/>
                <a:cs typeface="+mn-cs"/>
                <a:sym typeface="+mn-ea"/>
              </a:rPr>
              <a:t>MAP-Elites vs CVT-MAP-Elites</a:t>
            </a:r>
            <a:endParaRPr kumimoji="0" lang="en-US" altLang="zh-CN" sz="2800" b="1" i="0" kern="1200" cap="none" spc="0" normalizeH="0" baseline="0" noProof="0">
              <a:solidFill>
                <a:srgbClr val="5F493F"/>
              </a:solidFill>
              <a:latin typeface="等线" panose="02010600030101010101" pitchFamily="2" charset="-122"/>
              <a:ea typeface="等线" panose="02010600030101010101" pitchFamily="2" charset="-122"/>
              <a:cs typeface="+mn-cs"/>
              <a:sym typeface="+mn-ea"/>
            </a:endParaRPr>
          </a:p>
        </p:txBody>
      </p:sp>
      <p:sp>
        <p:nvSpPr>
          <p:cNvPr id="3" name="文本框 2"/>
          <p:cNvSpPr txBox="1"/>
          <p:nvPr/>
        </p:nvSpPr>
        <p:spPr>
          <a:xfrm>
            <a:off x="2962910" y="5450205"/>
            <a:ext cx="6015990" cy="368300"/>
          </a:xfrm>
          <a:prstGeom prst="rect">
            <a:avLst/>
          </a:prstGeom>
          <a:noFill/>
        </p:spPr>
        <p:txBody>
          <a:bodyPr wrap="square" rtlCol="0">
            <a:spAutoFit/>
          </a:bodyPr>
          <a:p>
            <a:r>
              <a:rPr lang="en-US" dirty="0">
                <a:latin typeface="Times New Roman" panose="02020603050405020304" pitchFamily="18" charset="0"/>
                <a:cs typeface="Times New Roman" panose="02020603050405020304" pitchFamily="18" charset="0"/>
                <a:sym typeface="+mn-ea"/>
              </a:rPr>
              <a:t>(</a:t>
            </a:r>
            <a:r>
              <a:rPr>
                <a:latin typeface="Times New Roman" panose="02020603050405020304" pitchFamily="18" charset="0"/>
                <a:cs typeface="Times New Roman" panose="02020603050405020304" pitchFamily="18" charset="0"/>
                <a:sym typeface="+mn-ea"/>
              </a:rPr>
              <a:t>Vassiliades, Chatzilygeroudis, &amp; Mouret. 2017</a:t>
            </a:r>
            <a:r>
              <a:rPr lang="en-US">
                <a:latin typeface="Times New Roman" panose="02020603050405020304" pitchFamily="18" charset="0"/>
                <a:cs typeface="Times New Roman" panose="02020603050405020304" pitchFamily="18" charset="0"/>
                <a:sym typeface="+mn-ea"/>
              </a:rPr>
              <a:t> </a:t>
            </a:r>
            <a:r>
              <a:rPr lang="en-US">
                <a:latin typeface="Times New Roman" panose="02020603050405020304" pitchFamily="18" charset="0"/>
                <a:cs typeface="Times New Roman" panose="02020603050405020304" pitchFamily="18" charset="0"/>
                <a:sym typeface="+mn-ea"/>
              </a:rPr>
              <a:t>. Alg 2,3</a:t>
            </a:r>
            <a:r>
              <a:rPr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p:txBody>
      </p:sp>
      <p:pic>
        <p:nvPicPr>
          <p:cNvPr id="101" name="图片 100"/>
          <p:cNvPicPr/>
          <p:nvPr/>
        </p:nvPicPr>
        <p:blipFill>
          <a:blip r:embed="rId3"/>
          <a:stretch>
            <a:fillRect/>
          </a:stretch>
        </p:blipFill>
        <p:spPr>
          <a:xfrm>
            <a:off x="402273" y="1334770"/>
            <a:ext cx="4886325" cy="4038600"/>
          </a:xfrm>
          <a:prstGeom prst="rect">
            <a:avLst/>
          </a:prstGeom>
          <a:noFill/>
          <a:ln w="9525">
            <a:noFill/>
          </a:ln>
        </p:spPr>
      </p:pic>
      <p:pic>
        <p:nvPicPr>
          <p:cNvPr id="102" name="图片 101"/>
          <p:cNvPicPr/>
          <p:nvPr/>
        </p:nvPicPr>
        <p:blipFill>
          <a:blip r:embed="rId4"/>
          <a:stretch>
            <a:fillRect/>
          </a:stretch>
        </p:blipFill>
        <p:spPr>
          <a:xfrm>
            <a:off x="6212205" y="972820"/>
            <a:ext cx="5124450" cy="4400550"/>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330534" y="209"/>
            <a:ext cx="2831937" cy="520356"/>
          </a:xfrm>
          <a:prstGeom prst="rect">
            <a:avLst/>
          </a:prstGeom>
        </p:spPr>
      </p:pic>
      <p:sp>
        <p:nvSpPr>
          <p:cNvPr id="2" name="矩形 1"/>
          <p:cNvSpPr/>
          <p:nvPr/>
        </p:nvSpPr>
        <p:spPr>
          <a:xfrm>
            <a:off x="371631" y="469636"/>
            <a:ext cx="9822180" cy="521970"/>
          </a:xfrm>
          <a:prstGeom prst="rect">
            <a:avLst/>
          </a:prstGeom>
        </p:spPr>
        <p:txBody>
          <a:bodyPr wrap="square">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a:solidFill>
                  <a:srgbClr val="5F493F"/>
                </a:solidFill>
                <a:latin typeface="等线" panose="02010600030101010101" pitchFamily="2" charset="-122"/>
                <a:ea typeface="等线" panose="02010600030101010101" pitchFamily="2" charset="-122"/>
                <a:sym typeface="+mn-ea"/>
              </a:rPr>
              <a:t>Train Critic</a:t>
            </a:r>
            <a:endParaRPr kumimoji="0" lang="en-US" altLang="zh-CN" sz="2800" b="1" i="0" u="none" strike="noStrike" kern="1200" cap="none" spc="0" normalizeH="0" baseline="0" noProof="0">
              <a:solidFill>
                <a:srgbClr val="5F493F"/>
              </a:solidFill>
              <a:latin typeface="等线" panose="02010600030101010101" pitchFamily="2" charset="-122"/>
              <a:ea typeface="等线" panose="02010600030101010101" pitchFamily="2" charset="-122"/>
              <a:sym typeface="+mn-ea"/>
            </a:endParaRPr>
          </a:p>
        </p:txBody>
      </p:sp>
      <p:pic>
        <p:nvPicPr>
          <p:cNvPr id="3" name="图片 2"/>
          <p:cNvPicPr>
            <a:picLocks noChangeAspect="1"/>
          </p:cNvPicPr>
          <p:nvPr>
            <p:custDataLst>
              <p:tags r:id="rId4"/>
            </p:custDataLst>
          </p:nvPr>
        </p:nvPicPr>
        <p:blipFill>
          <a:blip r:embed="rId5"/>
          <a:stretch>
            <a:fillRect/>
          </a:stretch>
        </p:blipFill>
        <p:spPr>
          <a:xfrm>
            <a:off x="6711315" y="1159510"/>
            <a:ext cx="4819650" cy="3505200"/>
          </a:xfrm>
          <a:prstGeom prst="rect">
            <a:avLst/>
          </a:prstGeom>
        </p:spPr>
      </p:pic>
      <p:sp>
        <p:nvSpPr>
          <p:cNvPr id="4" name="文本框 3"/>
          <p:cNvSpPr txBox="1"/>
          <p:nvPr/>
        </p:nvSpPr>
        <p:spPr>
          <a:xfrm>
            <a:off x="438785" y="1159510"/>
            <a:ext cx="6084570" cy="4184650"/>
          </a:xfrm>
          <a:prstGeom prst="rect">
            <a:avLst/>
          </a:prstGeom>
          <a:noFill/>
        </p:spPr>
        <p:txBody>
          <a:bodyPr wrap="square" rtlCol="0">
            <a:spAutoFit/>
          </a:bodyPr>
          <a:p>
            <a:pPr marL="285750" indent="-285750">
              <a:buFont typeface="Arial" panose="020B0604020202020204" pitchFamily="34" charset="0"/>
              <a:buChar char="•"/>
            </a:pPr>
            <a:r>
              <a:rPr lang="en-US" altLang="zh-CN" sz="1400"/>
              <a:t>在评估过程中与环境交互产生的经验被收集到经验回放区B，并且当达到上限后采取先入先出的方式更新。</a:t>
            </a:r>
            <a:endParaRPr lang="en-US" altLang="zh-CN" sz="1400"/>
          </a:p>
          <a:p>
            <a:endParaRPr lang="en-US" altLang="zh-CN" sz="1400"/>
          </a:p>
          <a:p>
            <a:pPr marL="285750" indent="-285750">
              <a:buFont typeface="Arial" panose="020B0604020202020204" pitchFamily="34" charset="0"/>
              <a:buChar char="•"/>
            </a:pPr>
            <a:r>
              <a:rPr lang="en-US" altLang="zh-CN" sz="1400"/>
              <a:t>在 n_crit 次训练critic 的每次循环中，随机从经验回放区抽取N 份交互数据</a:t>
            </a:r>
            <a:endParaRPr lang="en-US" altLang="zh-CN" sz="1400"/>
          </a:p>
          <a:p>
            <a:pPr marL="285750" indent="-285750">
              <a:buFont typeface="Arial" panose="020B0604020202020204" pitchFamily="34" charset="0"/>
              <a:buChar char="•"/>
            </a:pPr>
            <a:endParaRPr lang="en-US" altLang="zh-CN" sz="1400"/>
          </a:p>
          <a:p>
            <a:pPr marL="285750" indent="-285750">
              <a:buFont typeface="Arial" panose="020B0604020202020204" pitchFamily="34" charset="0"/>
              <a:buChar char="•"/>
            </a:pPr>
            <a:r>
              <a:rPr lang="en-US" altLang="zh-CN" sz="1400">
                <a:sym typeface="+mn-ea"/>
              </a:rPr>
              <a:t>下一步采取的动作由greedy actor 决定并加上一定范围内的噪声。在随机环境中，PG 变异可能倾向于收敛到窄峰上的局部最优解，而噪声的添加恰能增加探索的机会以达到加强行为鲁棒性的目的。</a:t>
            </a:r>
            <a:endParaRPr lang="en-US" altLang="zh-CN" sz="1400"/>
          </a:p>
          <a:p>
            <a:pPr marL="285750" indent="-285750">
              <a:buFont typeface="Arial" panose="020B0604020202020204" pitchFamily="34" charset="0"/>
              <a:buChar char="•"/>
            </a:pPr>
            <a:endParaRPr lang="en-US" altLang="zh-CN" sz="1400"/>
          </a:p>
          <a:p>
            <a:pPr marL="285750" indent="-285750">
              <a:buFont typeface="Arial" panose="020B0604020202020204" pitchFamily="34" charset="0"/>
              <a:buChar char="•"/>
            </a:pPr>
            <a:r>
              <a:rPr lang="en-US" altLang="zh-CN" sz="1400"/>
              <a:t>目标值 y 的计算与 TD3中相同，按照贝尔曼方程的形式并取两个 critic 输出的最小值作为预测，</a:t>
            </a:r>
            <a:endParaRPr lang="en-US" altLang="zh-CN" sz="1400"/>
          </a:p>
          <a:p>
            <a:pPr marL="285750" indent="-285750">
              <a:buFont typeface="Arial" panose="020B0604020202020204" pitchFamily="34" charset="0"/>
              <a:buChar char="•"/>
            </a:pPr>
            <a:endParaRPr lang="en-US" altLang="zh-CN" sz="1400"/>
          </a:p>
          <a:p>
            <a:pPr marL="285750" indent="-285750">
              <a:buFont typeface="Arial" panose="020B0604020202020204" pitchFamily="34" charset="0"/>
              <a:buChar char="•"/>
            </a:pPr>
            <a:r>
              <a:rPr lang="en-US" altLang="zh-CN" sz="1400">
                <a:sym typeface="+mn-ea"/>
              </a:rPr>
              <a:t>计算 loss 的平均值，两个 critic 的神经网络参数都将朝着使loss 下降的方向更新以减小动作价值函数的预估与真实目标值的差距。</a:t>
            </a:r>
            <a:endParaRPr lang="en-US" altLang="zh-CN" sz="1400">
              <a:sym typeface="+mn-ea"/>
            </a:endParaRPr>
          </a:p>
          <a:p>
            <a:pPr marL="285750" indent="-285750">
              <a:buFont typeface="Arial" panose="020B0604020202020204" pitchFamily="34" charset="0"/>
              <a:buChar char="•"/>
            </a:pPr>
            <a:endParaRPr lang="en-US" altLang="zh-CN" sz="1400">
              <a:sym typeface="+mn-ea"/>
            </a:endParaRPr>
          </a:p>
          <a:p>
            <a:pPr marL="285750" indent="-285750">
              <a:buFont typeface="Arial" panose="020B0604020202020204" pitchFamily="34" charset="0"/>
              <a:buChar char="•"/>
            </a:pPr>
            <a:r>
              <a:rPr lang="en-US" altLang="zh-CN" sz="1400"/>
              <a:t>采取了 TD3 中延迟更新的方式，在每 d 次训练 critic 神经网络后才进行网络参数的更新，actor 将朝着选择最大化critic 预估值的动作的方向更新，而目标网络将根据相应新旧网络按照一定比例更新。</a:t>
            </a:r>
            <a:endParaRPr lang="en-US" altLang="zh-CN" sz="1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330534" y="209"/>
            <a:ext cx="2831937" cy="520356"/>
          </a:xfrm>
          <a:prstGeom prst="rect">
            <a:avLst/>
          </a:prstGeom>
        </p:spPr>
      </p:pic>
      <p:sp>
        <p:nvSpPr>
          <p:cNvPr id="2" name="矩形 1"/>
          <p:cNvSpPr/>
          <p:nvPr/>
        </p:nvSpPr>
        <p:spPr>
          <a:xfrm>
            <a:off x="371631" y="469636"/>
            <a:ext cx="9822180" cy="521970"/>
          </a:xfrm>
          <a:prstGeom prst="rect">
            <a:avLst/>
          </a:prstGeom>
        </p:spPr>
        <p:txBody>
          <a:bodyPr wrap="square">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a:solidFill>
                  <a:srgbClr val="5F493F"/>
                </a:solidFill>
                <a:latin typeface="等线" panose="02010600030101010101" pitchFamily="2" charset="-122"/>
                <a:ea typeface="等线" panose="02010600030101010101" pitchFamily="2" charset="-122"/>
                <a:sym typeface="+mn-ea"/>
              </a:rPr>
              <a:t>Variation</a:t>
            </a:r>
            <a:endParaRPr kumimoji="0" lang="en-US" altLang="zh-CN" sz="3600" b="1" i="0" u="none" strike="noStrike" kern="1200" cap="none" spc="0" normalizeH="0" baseline="0" noProof="0" dirty="0">
              <a:ln>
                <a:noFill/>
              </a:ln>
              <a:solidFill>
                <a:srgbClr val="8B7567"/>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sym typeface="+mn-ea"/>
            </a:endParaRPr>
          </a:p>
        </p:txBody>
      </p:sp>
      <p:pic>
        <p:nvPicPr>
          <p:cNvPr id="3" name="图片 2"/>
          <p:cNvPicPr>
            <a:picLocks noChangeAspect="1"/>
          </p:cNvPicPr>
          <p:nvPr/>
        </p:nvPicPr>
        <p:blipFill>
          <a:blip r:embed="rId4"/>
          <a:stretch>
            <a:fillRect/>
          </a:stretch>
        </p:blipFill>
        <p:spPr>
          <a:xfrm>
            <a:off x="371475" y="1270635"/>
            <a:ext cx="4707255" cy="4770120"/>
          </a:xfrm>
          <a:prstGeom prst="rect">
            <a:avLst/>
          </a:prstGeom>
        </p:spPr>
      </p:pic>
      <p:sp>
        <p:nvSpPr>
          <p:cNvPr id="4" name="文本框 3"/>
          <p:cNvSpPr txBox="1"/>
          <p:nvPr/>
        </p:nvSpPr>
        <p:spPr>
          <a:xfrm>
            <a:off x="5630545" y="1270635"/>
            <a:ext cx="5001260" cy="3138170"/>
          </a:xfrm>
          <a:prstGeom prst="rect">
            <a:avLst/>
          </a:prstGeom>
          <a:noFill/>
        </p:spPr>
        <p:txBody>
          <a:bodyPr wrap="square" rtlCol="0">
            <a:spAutoFit/>
          </a:bodyPr>
          <a:p>
            <a:r>
              <a:rPr lang="en-US" altLang="zh-CN"/>
              <a:t>遗传算法：通过随机算法选择两个actor，将其神经网络参数进行杂交（crossover），从而产生新的子代。</a:t>
            </a:r>
            <a:endParaRPr lang="en-US" altLang="zh-CN"/>
          </a:p>
          <a:p>
            <a:endParaRPr lang="en-US" altLang="zh-CN"/>
          </a:p>
          <a:p>
            <a:r>
              <a:rPr lang="en-US" altLang="zh-CN"/>
              <a:t>梯度下降：通过随机算法选择一个actor，采用Adam梯度下降法更新actor。</a:t>
            </a:r>
            <a:endParaRPr lang="en-US" altLang="zh-CN"/>
          </a:p>
          <a:p>
            <a:endParaRPr lang="en-US" altLang="zh-CN"/>
          </a:p>
          <a:p>
            <a:r>
              <a:rPr lang="en-US" altLang="zh-CN"/>
              <a:t>遗传变异使actor有机会遍布整个搜索空间，从而避免actor的适应度陷入局部最优的情况。而梯度下降法在性能较优的actor周围寻找性能更优的解，有效提升寻找最优解的速度。</a:t>
            </a:r>
            <a:endParaRPr lang="en-US" alt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1">
            <a:extLst>
              <a:ext uri="{BEBA8EAE-BF5A-486C-A8C5-ECC9F3942E4B}">
                <a14:imgProps xmlns:a14="http://schemas.microsoft.com/office/drawing/2010/main">
                  <a14:imgLayer r:embed="rId2">
                    <a14:imgEffect>
                      <a14:brightnessContrast bright="-20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3216910" y="1765699"/>
            <a:ext cx="5758180" cy="3326130"/>
            <a:chOff x="3216910" y="1843303"/>
            <a:chExt cx="5758180" cy="3326130"/>
          </a:xfrm>
        </p:grpSpPr>
        <p:pic>
          <p:nvPicPr>
            <p:cNvPr id="3" name="图形 2"/>
            <p:cNvPicPr>
              <a:picLocks noChangeAspect="1"/>
            </p:cNvPicPr>
            <p:nvPr/>
          </p:nvPicPr>
          <p:blipFill>
            <a:blip r:embed="rId3"/>
            <a:stretch>
              <a:fillRect/>
            </a:stretch>
          </p:blipFill>
          <p:spPr>
            <a:xfrm>
              <a:off x="3216910" y="3749573"/>
              <a:ext cx="5758180" cy="1419860"/>
            </a:xfrm>
            <a:prstGeom prst="rect">
              <a:avLst/>
            </a:prstGeom>
          </p:spPr>
        </p:pic>
        <p:sp>
          <p:nvSpPr>
            <p:cNvPr id="29" name="矩形 28"/>
            <p:cNvSpPr/>
            <p:nvPr/>
          </p:nvSpPr>
          <p:spPr>
            <a:xfrm>
              <a:off x="4456589" y="1843303"/>
              <a:ext cx="3278823" cy="2061210"/>
            </a:xfrm>
            <a:prstGeom prst="rect">
              <a:avLst/>
            </a:prstGeom>
            <a:effectLst/>
          </p:spPr>
          <p:txBody>
            <a:bodyPr wrap="square">
              <a:spAutoFit/>
            </a:bodyPr>
            <a:lstStyle/>
            <a:p>
              <a:pPr algn="ctr"/>
              <a:r>
                <a:rPr lang="en-US" altLang="zh-CN" sz="12800" dirty="0">
                  <a:solidFill>
                    <a:schemeClr val="bg1"/>
                  </a:solidFill>
                  <a:effectLst/>
                  <a:latin typeface="思源宋体 CN Heavy" panose="02020900000000000000" pitchFamily="18" charset="-122"/>
                  <a:ea typeface="思源宋体 CN Heavy" panose="02020900000000000000" pitchFamily="18" charset="-122"/>
                </a:rPr>
                <a:t>3</a:t>
              </a:r>
              <a:endParaRPr lang="en-US" altLang="zh-CN" sz="12800" dirty="0">
                <a:solidFill>
                  <a:schemeClr val="bg1"/>
                </a:solidFill>
                <a:effectLst/>
                <a:latin typeface="思源宋体 CN Heavy" panose="02020900000000000000" pitchFamily="18" charset="-122"/>
                <a:ea typeface="思源宋体 CN Heavy" panose="02020900000000000000" pitchFamily="18" charset="-122"/>
              </a:endParaRPr>
            </a:p>
          </p:txBody>
        </p:sp>
      </p:grpSp>
      <p:pic>
        <p:nvPicPr>
          <p:cNvPr id="11" name="图形 10"/>
          <p:cNvPicPr>
            <a:picLocks noChangeAspect="1"/>
          </p:cNvPicPr>
          <p:nvPr/>
        </p:nvPicPr>
        <p:blipFill>
          <a:blip r:embed="rId4"/>
          <a:stretch>
            <a:fillRect/>
          </a:stretch>
        </p:blipFill>
        <p:spPr>
          <a:xfrm>
            <a:off x="4680030" y="553929"/>
            <a:ext cx="2831940" cy="520356"/>
          </a:xfrm>
          <a:prstGeom prst="rect">
            <a:avLst/>
          </a:prstGeom>
        </p:spPr>
      </p:pic>
      <p:sp>
        <p:nvSpPr>
          <p:cNvPr id="2" name="文本框 1"/>
          <p:cNvSpPr txBox="1"/>
          <p:nvPr/>
        </p:nvSpPr>
        <p:spPr>
          <a:xfrm>
            <a:off x="4244975" y="3835400"/>
            <a:ext cx="3711575" cy="368300"/>
          </a:xfrm>
          <a:prstGeom prst="rect">
            <a:avLst/>
          </a:prstGeom>
          <a:noFill/>
        </p:spPr>
        <p:txBody>
          <a:bodyPr wrap="square" rtlCol="0">
            <a:spAutoFit/>
          </a:bodyPr>
          <a:p>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a:extLst>
              <a:ext uri="{BEBA8EAE-BF5A-486C-A8C5-ECC9F3942E4B}">
                <a14:imgProps xmlns:a14="http://schemas.microsoft.com/office/drawing/2010/main">
                  <a14:imgLayer r:embed="rId2">
                    <a14:imgEffect>
                      <a14:brightnessContrast bright="-20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2242820" y="1765699"/>
            <a:ext cx="7706360" cy="3316605"/>
            <a:chOff x="2242820" y="1843303"/>
            <a:chExt cx="7706360" cy="3316605"/>
          </a:xfrm>
        </p:grpSpPr>
        <p:pic>
          <p:nvPicPr>
            <p:cNvPr id="3" name="图形 2"/>
            <p:cNvPicPr>
              <a:picLocks noChangeAspect="1"/>
            </p:cNvPicPr>
            <p:nvPr/>
          </p:nvPicPr>
          <p:blipFill>
            <a:blip r:embed="rId3"/>
            <a:stretch>
              <a:fillRect/>
            </a:stretch>
          </p:blipFill>
          <p:spPr>
            <a:xfrm>
              <a:off x="2242820" y="3740048"/>
              <a:ext cx="7706360" cy="1419860"/>
            </a:xfrm>
            <a:prstGeom prst="rect">
              <a:avLst/>
            </a:prstGeom>
          </p:spPr>
        </p:pic>
        <p:sp>
          <p:nvSpPr>
            <p:cNvPr id="6" name="矩形 5"/>
            <p:cNvSpPr/>
            <p:nvPr/>
          </p:nvSpPr>
          <p:spPr>
            <a:xfrm>
              <a:off x="2605405" y="4034688"/>
              <a:ext cx="7141210" cy="460375"/>
            </a:xfrm>
            <a:prstGeom prst="rect">
              <a:avLst/>
            </a:prstGeom>
          </p:spPr>
          <p:txBody>
            <a:bodyPr wrap="square">
              <a:spAutoFit/>
            </a:bodyPr>
            <a:lstStyle/>
            <a:p>
              <a:pPr algn="ctr"/>
              <a:r>
                <a:rPr lang="zh-CN" altLang="en-US" sz="2400" b="1" spc="600" dirty="0">
                  <a:solidFill>
                    <a:srgbClr val="5F493F"/>
                  </a:solidFill>
                  <a:latin typeface="华文中宋" panose="02010600040101010101" charset="-122"/>
                  <a:ea typeface="华文中宋" panose="02010600040101010101" charset="-122"/>
                  <a:cs typeface="Open Sans" panose="020B0606030504020204" pitchFamily="34" charset="0"/>
                  <a:sym typeface="+mn-ea"/>
                </a:rPr>
                <a:t>小结</a:t>
              </a:r>
              <a:endParaRPr lang="zh-CN" altLang="en-US" sz="2400" b="1" spc="600" dirty="0">
                <a:solidFill>
                  <a:srgbClr val="5F493F"/>
                </a:solidFill>
                <a:latin typeface="华文中宋" panose="02010600040101010101" charset="-122"/>
                <a:ea typeface="华文中宋" panose="02010600040101010101" charset="-122"/>
                <a:cs typeface="Open Sans" panose="020B0606030504020204" pitchFamily="34" charset="0"/>
                <a:sym typeface="+mn-ea"/>
              </a:endParaRPr>
            </a:p>
          </p:txBody>
        </p:sp>
        <p:sp>
          <p:nvSpPr>
            <p:cNvPr id="29" name="矩形 28"/>
            <p:cNvSpPr/>
            <p:nvPr/>
          </p:nvSpPr>
          <p:spPr>
            <a:xfrm>
              <a:off x="4456589" y="1843303"/>
              <a:ext cx="3278823" cy="2061210"/>
            </a:xfrm>
            <a:prstGeom prst="rect">
              <a:avLst/>
            </a:prstGeom>
            <a:effectLst/>
          </p:spPr>
          <p:txBody>
            <a:bodyPr wrap="square">
              <a:spAutoFit/>
            </a:bodyPr>
            <a:lstStyle/>
            <a:p>
              <a:pPr algn="ctr"/>
              <a:r>
                <a:rPr lang="en-US" altLang="zh-CN" sz="12800" dirty="0">
                  <a:solidFill>
                    <a:schemeClr val="bg1"/>
                  </a:solidFill>
                  <a:effectLst/>
                  <a:latin typeface="思源宋体 CN Heavy" panose="02020900000000000000" pitchFamily="18" charset="-122"/>
                  <a:ea typeface="思源宋体 CN Heavy" panose="02020900000000000000" pitchFamily="18" charset="-122"/>
                </a:rPr>
                <a:t>4</a:t>
              </a:r>
              <a:endParaRPr lang="zh-CN" altLang="en-US" sz="12800" dirty="0">
                <a:solidFill>
                  <a:schemeClr val="bg1"/>
                </a:solidFill>
                <a:effectLst/>
                <a:latin typeface="思源宋体 CN Heavy" panose="02020900000000000000" pitchFamily="18" charset="-122"/>
                <a:ea typeface="思源宋体 CN Heavy" panose="02020900000000000000" pitchFamily="18" charset="-122"/>
              </a:endParaRPr>
            </a:p>
          </p:txBody>
        </p:sp>
      </p:grpSp>
      <p:pic>
        <p:nvPicPr>
          <p:cNvPr id="11" name="图形 10"/>
          <p:cNvPicPr>
            <a:picLocks noChangeAspect="1"/>
          </p:cNvPicPr>
          <p:nvPr/>
        </p:nvPicPr>
        <p:blipFill>
          <a:blip r:embed="rId4"/>
          <a:stretch>
            <a:fillRect/>
          </a:stretch>
        </p:blipFill>
        <p:spPr>
          <a:xfrm>
            <a:off x="4680030" y="553929"/>
            <a:ext cx="2831940" cy="52035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extLst>
              <a:ext uri="{BEBA8EAE-BF5A-486C-A8C5-ECC9F3942E4B}">
                <a14:imgProps xmlns:a14="http://schemas.microsoft.com/office/drawing/2010/main">
                  <a14:imgLayer r:embed="rId2">
                    <a14:imgEffect>
                      <a14:brightnessContrast bright="-20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2242820" y="1765699"/>
            <a:ext cx="7706360" cy="3316605"/>
            <a:chOff x="2242820" y="1843303"/>
            <a:chExt cx="7706360" cy="3316605"/>
          </a:xfrm>
        </p:grpSpPr>
        <p:pic>
          <p:nvPicPr>
            <p:cNvPr id="3" name="图形 2"/>
            <p:cNvPicPr>
              <a:picLocks noChangeAspect="1"/>
            </p:cNvPicPr>
            <p:nvPr/>
          </p:nvPicPr>
          <p:blipFill>
            <a:blip r:embed="rId3"/>
            <a:stretch>
              <a:fillRect/>
            </a:stretch>
          </p:blipFill>
          <p:spPr>
            <a:xfrm>
              <a:off x="2242820" y="3740048"/>
              <a:ext cx="7706360" cy="1419860"/>
            </a:xfrm>
            <a:prstGeom prst="rect">
              <a:avLst/>
            </a:prstGeom>
          </p:spPr>
        </p:pic>
        <p:sp>
          <p:nvSpPr>
            <p:cNvPr id="6" name="矩形 5"/>
            <p:cNvSpPr/>
            <p:nvPr/>
          </p:nvSpPr>
          <p:spPr>
            <a:xfrm>
              <a:off x="2605405" y="4034688"/>
              <a:ext cx="7141210" cy="460375"/>
            </a:xfrm>
            <a:prstGeom prst="rect">
              <a:avLst/>
            </a:prstGeom>
          </p:spPr>
          <p:txBody>
            <a:bodyPr wrap="square">
              <a:spAutoFit/>
            </a:bodyPr>
            <a:lstStyle/>
            <a:p>
              <a:pPr algn="ctr"/>
              <a:r>
                <a:rPr lang="zh-CN" altLang="en-US" sz="2400" b="1" spc="600" dirty="0">
                  <a:solidFill>
                    <a:srgbClr val="5F493F"/>
                  </a:solidFill>
                  <a:latin typeface="华文中宋" panose="02010600040101010101" charset="-122"/>
                  <a:ea typeface="华文中宋" panose="02010600040101010101" charset="-122"/>
                  <a:cs typeface="Open Sans" panose="020B0606030504020204" pitchFamily="34" charset="0"/>
                  <a:sym typeface="+mn-ea"/>
                </a:rPr>
                <a:t>项目分工</a:t>
              </a:r>
              <a:endParaRPr lang="zh-CN" altLang="en-US" sz="2400" b="1" spc="600" dirty="0">
                <a:solidFill>
                  <a:srgbClr val="5F493F"/>
                </a:solidFill>
                <a:latin typeface="华文中宋" panose="02010600040101010101" charset="-122"/>
                <a:ea typeface="华文中宋" panose="02010600040101010101" charset="-122"/>
                <a:cs typeface="Open Sans" panose="020B0606030504020204" pitchFamily="34" charset="0"/>
                <a:sym typeface="+mn-ea"/>
              </a:endParaRPr>
            </a:p>
          </p:txBody>
        </p:sp>
        <p:sp>
          <p:nvSpPr>
            <p:cNvPr id="29" name="矩形 28"/>
            <p:cNvSpPr/>
            <p:nvPr/>
          </p:nvSpPr>
          <p:spPr>
            <a:xfrm>
              <a:off x="4456589" y="1843303"/>
              <a:ext cx="3278823" cy="2061210"/>
            </a:xfrm>
            <a:prstGeom prst="rect">
              <a:avLst/>
            </a:prstGeom>
            <a:effectLst/>
          </p:spPr>
          <p:txBody>
            <a:bodyPr wrap="square">
              <a:spAutoFit/>
            </a:bodyPr>
            <a:lstStyle/>
            <a:p>
              <a:pPr algn="ctr"/>
              <a:r>
                <a:rPr lang="en-US" altLang="zh-CN" sz="12800" dirty="0">
                  <a:solidFill>
                    <a:schemeClr val="bg1"/>
                  </a:solidFill>
                  <a:effectLst/>
                  <a:latin typeface="思源宋体 CN Heavy" panose="02020900000000000000" pitchFamily="18" charset="-122"/>
                  <a:ea typeface="思源宋体 CN Heavy" panose="02020900000000000000" pitchFamily="18" charset="-122"/>
                </a:rPr>
                <a:t>5</a:t>
              </a:r>
              <a:endParaRPr lang="en-US" altLang="zh-CN" sz="12800" dirty="0">
                <a:solidFill>
                  <a:schemeClr val="bg1"/>
                </a:solidFill>
                <a:effectLst/>
                <a:latin typeface="思源宋体 CN Heavy" panose="02020900000000000000" pitchFamily="18" charset="-122"/>
                <a:ea typeface="思源宋体 CN Heavy" panose="02020900000000000000" pitchFamily="18" charset="-122"/>
              </a:endParaRPr>
            </a:p>
          </p:txBody>
        </p:sp>
      </p:grpSp>
      <p:pic>
        <p:nvPicPr>
          <p:cNvPr id="11" name="图形 10"/>
          <p:cNvPicPr>
            <a:picLocks noChangeAspect="1"/>
          </p:cNvPicPr>
          <p:nvPr/>
        </p:nvPicPr>
        <p:blipFill>
          <a:blip r:embed="rId4"/>
          <a:stretch>
            <a:fillRect/>
          </a:stretch>
        </p:blipFill>
        <p:spPr>
          <a:xfrm>
            <a:off x="4680030" y="553929"/>
            <a:ext cx="2831940" cy="52035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9206709" y="209"/>
            <a:ext cx="2831937" cy="520356"/>
          </a:xfrm>
          <a:prstGeom prst="rect">
            <a:avLst/>
          </a:prstGeom>
        </p:spPr>
      </p:pic>
      <p:pic>
        <p:nvPicPr>
          <p:cNvPr id="14" name="图片 13"/>
          <p:cNvPicPr>
            <a:picLocks noChangeAspect="1"/>
          </p:cNvPicPr>
          <p:nvPr/>
        </p:nvPicPr>
        <p:blipFill>
          <a:blip r:embed="rId3"/>
          <a:stretch>
            <a:fillRect/>
          </a:stretch>
        </p:blipFill>
        <p:spPr>
          <a:xfrm>
            <a:off x="3648075" y="3147695"/>
            <a:ext cx="4895850" cy="561975"/>
          </a:xfrm>
          <a:prstGeom prst="rect">
            <a:avLst/>
          </a:prstGeom>
        </p:spPr>
      </p:pic>
      <p:graphicFrame>
        <p:nvGraphicFramePr>
          <p:cNvPr id="2" name="表格 1"/>
          <p:cNvGraphicFramePr/>
          <p:nvPr>
            <p:custDataLst>
              <p:tags r:id="rId4"/>
            </p:custDataLst>
          </p:nvPr>
        </p:nvGraphicFramePr>
        <p:xfrm>
          <a:off x="1828687" y="1797066"/>
          <a:ext cx="8534400" cy="2367280"/>
        </p:xfrm>
        <a:graphic>
          <a:graphicData uri="http://schemas.openxmlformats.org/drawingml/2006/table">
            <a:tbl>
              <a:tblPr firstRow="1" bandRow="1">
                <a:tableStyleId>{5C22544A-7EE6-4342-B048-85BDC9FD1C3A}</a:tableStyleId>
              </a:tblPr>
              <a:tblGrid>
                <a:gridCol w="2991372"/>
                <a:gridCol w="5543028"/>
              </a:tblGrid>
              <a:tr h="381000">
                <a:tc>
                  <a:txBody>
                    <a:bodyPr/>
                    <a:lstStyle/>
                    <a:p>
                      <a:pPr>
                        <a:buNone/>
                      </a:pPr>
                      <a:r>
                        <a:rPr lang="zh-CN" altLang="en-US"/>
                        <a:t>姓名</a:t>
                      </a:r>
                      <a:endParaRPr lang="zh-CN" altLang="en-US"/>
                    </a:p>
                  </a:txBody>
                  <a:tcPr/>
                </a:tc>
                <a:tc>
                  <a:txBody>
                    <a:bodyPr/>
                    <a:lstStyle/>
                    <a:p>
                      <a:pPr>
                        <a:buNone/>
                      </a:pPr>
                      <a:r>
                        <a:rPr lang="zh-CN" altLang="en-US"/>
                        <a:t>工作内容</a:t>
                      </a:r>
                      <a:endParaRPr lang="zh-CN" altLang="en-US"/>
                    </a:p>
                  </a:txBody>
                  <a:tcPr/>
                </a:tc>
              </a:tr>
              <a:tr h="706120">
                <a:tc>
                  <a:txBody>
                    <a:bodyPr/>
                    <a:lstStyle/>
                    <a:p>
                      <a:pPr>
                        <a:buNone/>
                      </a:pPr>
                      <a:r>
                        <a:rPr lang="zh-CN" altLang="en-US"/>
                        <a:t>曾宪清</a:t>
                      </a:r>
                      <a:endParaRPr lang="zh-CN" altLang="en-US"/>
                    </a:p>
                  </a:txBody>
                  <a:tcPr/>
                </a:tc>
                <a:tc>
                  <a:txBody>
                    <a:bodyPr/>
                    <a:lstStyle/>
                    <a:p>
                      <a:pPr>
                        <a:buNone/>
                      </a:pPr>
                      <a:r>
                        <a:t>学习并复现 DQN 算法，复现 PGA-</a:t>
                      </a:r>
                    </a:p>
                    <a:p>
                      <a:pPr>
                        <a:buNone/>
                      </a:pPr>
                      <a:r>
                        <a:t>MAP-Elites 算法中TD3 算法部分。</a:t>
                      </a:r>
                    </a:p>
                  </a:txBody>
                  <a:tcPr/>
                </a:tc>
              </a:tr>
              <a:tr h="381000">
                <a:tc>
                  <a:txBody>
                    <a:bodyPr/>
                    <a:lstStyle/>
                    <a:p>
                      <a:pPr>
                        <a:buNone/>
                      </a:pPr>
                      <a:r>
                        <a:rPr lang="zh-CN" altLang="en-US"/>
                        <a:t>杨可芸</a:t>
                      </a:r>
                      <a:endParaRPr lang="zh-CN" altLang="en-US"/>
                    </a:p>
                  </a:txBody>
                  <a:tcPr/>
                </a:tc>
                <a:tc>
                  <a:txBody>
                    <a:bodyPr/>
                    <a:lstStyle/>
                    <a:p>
                      <a:pPr>
                        <a:buNone/>
                      </a:pPr>
                      <a:r>
                        <a:rPr dirty="0"/>
                        <a:t>复现 PGA-MAP-Elites 算法中 MAP-</a:t>
                      </a:r>
                      <a:endParaRPr dirty="0"/>
                    </a:p>
                    <a:p>
                      <a:pPr>
                        <a:buNone/>
                      </a:pPr>
                      <a:r>
                        <a:rPr dirty="0"/>
                        <a:t>Elites 算法部分。</a:t>
                      </a:r>
                      <a:endParaRPr dirty="0"/>
                    </a:p>
                  </a:txBody>
                  <a:tcPr/>
                </a:tc>
              </a:tr>
              <a:tr h="381000">
                <a:tc>
                  <a:txBody>
                    <a:bodyPr/>
                    <a:lstStyle/>
                    <a:p>
                      <a:pPr>
                        <a:buNone/>
                      </a:pPr>
                      <a:r>
                        <a:rPr lang="zh-CN" altLang="en-US"/>
                        <a:t>陈驿来</a:t>
                      </a:r>
                      <a:endParaRPr lang="zh-CN" altLang="en-US"/>
                    </a:p>
                  </a:txBody>
                  <a:tcPr/>
                </a:tc>
                <a:tc>
                  <a:txBody>
                    <a:bodyPr/>
                    <a:lstStyle/>
                    <a:p>
                      <a:pPr>
                        <a:buNone/>
                      </a:pPr>
                      <a:r>
                        <a:rPr dirty="0"/>
                        <a:t>配置运行的服务器环境，测试并记录结</a:t>
                      </a:r>
                      <a:endParaRPr dirty="0"/>
                    </a:p>
                    <a:p>
                      <a:pPr>
                        <a:buNone/>
                      </a:pPr>
                      <a:r>
                        <a:rPr dirty="0"/>
                        <a:t>果。</a:t>
                      </a:r>
                      <a:endParaRPr dirty="0"/>
                    </a:p>
                  </a:txBody>
                  <a:tcPr/>
                </a:tc>
              </a:tr>
            </a:tbl>
          </a:graphicData>
        </a:graphic>
      </p:graphicFrame>
      <p:sp>
        <p:nvSpPr>
          <p:cNvPr id="3" name="文本框 2"/>
          <p:cNvSpPr txBox="1"/>
          <p:nvPr/>
        </p:nvSpPr>
        <p:spPr>
          <a:xfrm>
            <a:off x="758825" y="641350"/>
            <a:ext cx="1402080" cy="460375"/>
          </a:xfrm>
          <a:prstGeom prst="rect">
            <a:avLst/>
          </a:prstGeom>
          <a:noFill/>
        </p:spPr>
        <p:txBody>
          <a:bodyPr wrap="none" rtlCol="0" anchor="t">
            <a:spAutoFit/>
          </a:bodyPr>
          <a:lstStyle/>
          <a:p>
            <a:pPr algn="l">
              <a:buNone/>
            </a:pPr>
            <a:r>
              <a:rPr lang="zh-CN" altLang="en-US" sz="2400" b="1" noProof="0" dirty="0">
                <a:ln>
                  <a:noFill/>
                </a:ln>
                <a:solidFill>
                  <a:srgbClr val="5F493F"/>
                </a:solidFill>
                <a:effectLst/>
                <a:uLnTx/>
                <a:uFillTx/>
                <a:latin typeface="等线" panose="02010600030101010101" pitchFamily="2" charset="-122"/>
                <a:ea typeface="等线" panose="02010600030101010101" pitchFamily="2" charset="-122"/>
                <a:sym typeface="+mn-ea"/>
              </a:rPr>
              <a:t>项目分工</a:t>
            </a:r>
            <a:endParaRPr lang="zh-CN" altLang="en-US" sz="2400" b="1" noProof="0" dirty="0">
              <a:ln>
                <a:noFill/>
              </a:ln>
              <a:solidFill>
                <a:srgbClr val="5F493F"/>
              </a:solidFill>
              <a:effectLst/>
              <a:uLnTx/>
              <a:uFillTx/>
              <a:latin typeface="等线" panose="02010600030101010101" pitchFamily="2" charset="-122"/>
              <a:ea typeface="等线" panose="02010600030101010101" pitchFamily="2" charset="-122"/>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1">
            <a:extLst>
              <a:ext uri="{BEBA8EAE-BF5A-486C-A8C5-ECC9F3942E4B}">
                <a14:imgProps xmlns:a14="http://schemas.microsoft.com/office/drawing/2010/main">
                  <a14:imgLayer r:embed="rId2">
                    <a14:imgEffect>
                      <a14:brightnessContrast bright="-20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2242820" y="1765699"/>
            <a:ext cx="7706360" cy="3316605"/>
            <a:chOff x="2242820" y="1843303"/>
            <a:chExt cx="7706360" cy="3316605"/>
          </a:xfrm>
        </p:grpSpPr>
        <p:pic>
          <p:nvPicPr>
            <p:cNvPr id="3" name="图形 2"/>
            <p:cNvPicPr>
              <a:picLocks noChangeAspect="1"/>
            </p:cNvPicPr>
            <p:nvPr/>
          </p:nvPicPr>
          <p:blipFill>
            <a:blip r:embed="rId3"/>
            <a:stretch>
              <a:fillRect/>
            </a:stretch>
          </p:blipFill>
          <p:spPr>
            <a:xfrm>
              <a:off x="2242820" y="3740048"/>
              <a:ext cx="7706360" cy="1419860"/>
            </a:xfrm>
            <a:prstGeom prst="rect">
              <a:avLst/>
            </a:prstGeom>
          </p:spPr>
        </p:pic>
        <p:sp>
          <p:nvSpPr>
            <p:cNvPr id="6" name="矩形 5"/>
            <p:cNvSpPr/>
            <p:nvPr/>
          </p:nvSpPr>
          <p:spPr>
            <a:xfrm>
              <a:off x="2605405" y="4034688"/>
              <a:ext cx="7141210" cy="645160"/>
            </a:xfrm>
            <a:prstGeom prst="rect">
              <a:avLst/>
            </a:prstGeom>
          </p:spPr>
          <p:txBody>
            <a:bodyPr wrap="square">
              <a:spAutoFit/>
            </a:bodyPr>
            <a:lstStyle/>
            <a:p>
              <a:pPr algn="ctr"/>
              <a:r>
                <a:rPr lang="zh-CN" altLang="en-US" sz="3600" b="1" spc="600" dirty="0">
                  <a:solidFill>
                    <a:srgbClr val="5F493F"/>
                  </a:solidFill>
                  <a:latin typeface="华文中宋" panose="02010600040101010101" charset="-122"/>
                  <a:ea typeface="华文中宋" panose="02010600040101010101" charset="-122"/>
                  <a:cs typeface="Open Sans" panose="020B0606030504020204" pitchFamily="34" charset="0"/>
                  <a:sym typeface="+mn-ea"/>
                </a:rPr>
                <a:t>参考文献</a:t>
              </a:r>
              <a:endParaRPr lang="zh-CN" altLang="en-US" sz="3600" b="1" spc="600" dirty="0">
                <a:solidFill>
                  <a:srgbClr val="5F493F"/>
                </a:solidFill>
                <a:latin typeface="华文中宋" panose="02010600040101010101" charset="-122"/>
                <a:ea typeface="华文中宋" panose="02010600040101010101" charset="-122"/>
                <a:cs typeface="Open Sans" panose="020B0606030504020204" pitchFamily="34" charset="0"/>
                <a:sym typeface="+mn-ea"/>
              </a:endParaRPr>
            </a:p>
          </p:txBody>
        </p:sp>
        <p:sp>
          <p:nvSpPr>
            <p:cNvPr id="29" name="矩形 28"/>
            <p:cNvSpPr/>
            <p:nvPr/>
          </p:nvSpPr>
          <p:spPr>
            <a:xfrm>
              <a:off x="4456589" y="1843303"/>
              <a:ext cx="3278823" cy="2061210"/>
            </a:xfrm>
            <a:prstGeom prst="rect">
              <a:avLst/>
            </a:prstGeom>
            <a:effectLst/>
          </p:spPr>
          <p:txBody>
            <a:bodyPr wrap="square">
              <a:spAutoFit/>
            </a:bodyPr>
            <a:lstStyle/>
            <a:p>
              <a:pPr algn="ctr"/>
              <a:r>
                <a:rPr lang="en-US" altLang="zh-CN" sz="12800" dirty="0">
                  <a:solidFill>
                    <a:schemeClr val="bg1"/>
                  </a:solidFill>
                  <a:effectLst/>
                  <a:latin typeface="思源宋体 CN Heavy" panose="02020900000000000000" pitchFamily="18" charset="-122"/>
                  <a:ea typeface="思源宋体 CN Heavy" panose="02020900000000000000" pitchFamily="18" charset="-122"/>
                </a:rPr>
                <a:t>6</a:t>
              </a:r>
              <a:endParaRPr lang="en-US" altLang="zh-CN" sz="12800" dirty="0">
                <a:solidFill>
                  <a:schemeClr val="bg1"/>
                </a:solidFill>
                <a:effectLst/>
                <a:latin typeface="思源宋体 CN Heavy" panose="02020900000000000000" pitchFamily="18" charset="-122"/>
                <a:ea typeface="思源宋体 CN Heavy" panose="02020900000000000000" pitchFamily="18" charset="-122"/>
              </a:endParaRPr>
            </a:p>
          </p:txBody>
        </p:sp>
      </p:grpSp>
      <p:pic>
        <p:nvPicPr>
          <p:cNvPr id="11" name="图形 10"/>
          <p:cNvPicPr>
            <a:picLocks noChangeAspect="1"/>
          </p:cNvPicPr>
          <p:nvPr/>
        </p:nvPicPr>
        <p:blipFill>
          <a:blip r:embed="rId4"/>
          <a:stretch>
            <a:fillRect/>
          </a:stretch>
        </p:blipFill>
        <p:spPr>
          <a:xfrm>
            <a:off x="4680030" y="553929"/>
            <a:ext cx="2831940" cy="52035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6" name="矩形 5"/>
          <p:cNvSpPr/>
          <p:nvPr/>
        </p:nvSpPr>
        <p:spPr>
          <a:xfrm>
            <a:off x="7920819" y="188419"/>
            <a:ext cx="4122909" cy="521970"/>
          </a:xfrm>
          <a:prstGeom prst="rect">
            <a:avLst/>
          </a:prstGeom>
          <a:ln>
            <a:solidFill>
              <a:schemeClr val="accent2">
                <a:lumMod val="40000"/>
                <a:lumOff val="60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algn="r"/>
            <a:r>
              <a:rPr lang="en-US" altLang="zh-CN" sz="2800" b="1" spc="600" dirty="0">
                <a:solidFill>
                  <a:srgbClr val="8B7567"/>
                </a:solidFill>
                <a:latin typeface="Open Sans" panose="020B0606030504020204" pitchFamily="34" charset="0"/>
                <a:ea typeface="Open Sans" panose="020B0606030504020204" pitchFamily="34" charset="0"/>
                <a:cs typeface="Open Sans" panose="020B0606030504020204" pitchFamily="34" charset="0"/>
              </a:rPr>
              <a:t>CONTENTS</a:t>
            </a:r>
            <a:endParaRPr lang="en-US" altLang="zh-CN" sz="2800" b="1" spc="600" dirty="0">
              <a:solidFill>
                <a:srgbClr val="8B7567"/>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7" name="图形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07964" y="119584"/>
            <a:ext cx="2831937" cy="520356"/>
          </a:xfrm>
          <a:prstGeom prst="rect">
            <a:avLst/>
          </a:prstGeom>
        </p:spPr>
      </p:pic>
      <p:sp>
        <p:nvSpPr>
          <p:cNvPr id="4" name="文本框 3"/>
          <p:cNvSpPr txBox="1"/>
          <p:nvPr/>
        </p:nvSpPr>
        <p:spPr>
          <a:xfrm>
            <a:off x="3039745" y="1114425"/>
            <a:ext cx="7783195" cy="521970"/>
          </a:xfrm>
          <a:prstGeom prst="rect">
            <a:avLst/>
          </a:prstGeom>
          <a:noFill/>
        </p:spPr>
        <p:txBody>
          <a:bodyPr wrap="square" rtlCol="0">
            <a:spAutoFit/>
          </a:bodyPr>
          <a:lstStyle/>
          <a:p>
            <a:pPr algn="l"/>
            <a:r>
              <a:rPr lang="en-US" altLang="zh-CN" sz="2800" b="1" dirty="0">
                <a:solidFill>
                  <a:srgbClr val="5F493F"/>
                </a:solidFill>
                <a:latin typeface="华文中宋" panose="02010600040101010101" charset="-122"/>
                <a:ea typeface="华文中宋" panose="02010600040101010101" charset="-122"/>
              </a:rPr>
              <a:t>1</a:t>
            </a:r>
            <a:r>
              <a:rPr lang="en-US" altLang="zh-CN" sz="2800" dirty="0">
                <a:solidFill>
                  <a:srgbClr val="5F493F"/>
                </a:solidFill>
                <a:latin typeface="华文中宋" panose="02010600040101010101" charset="-122"/>
                <a:ea typeface="华文中宋" panose="02010600040101010101" charset="-122"/>
              </a:rPr>
              <a:t>. </a:t>
            </a:r>
            <a:r>
              <a:rPr lang="zh-CN" altLang="en-US" sz="2800" dirty="0">
                <a:solidFill>
                  <a:srgbClr val="5F493F"/>
                </a:solidFill>
                <a:latin typeface="华文中宋" panose="02010600040101010101" charset="-122"/>
                <a:ea typeface="华文中宋" panose="02010600040101010101" charset="-122"/>
                <a:sym typeface="+mn-ea"/>
              </a:rPr>
              <a:t>项目目标及进度规划</a:t>
            </a:r>
            <a:endParaRPr lang="en-US" altLang="zh-CN" sz="2800" dirty="0">
              <a:solidFill>
                <a:srgbClr val="5F493F"/>
              </a:solidFill>
              <a:latin typeface="华文中宋" panose="02010600040101010101" charset="-122"/>
              <a:ea typeface="华文中宋" panose="02010600040101010101" charset="-122"/>
            </a:endParaRPr>
          </a:p>
        </p:txBody>
      </p:sp>
      <p:sp>
        <p:nvSpPr>
          <p:cNvPr id="16" name="文本框 15"/>
          <p:cNvSpPr txBox="1"/>
          <p:nvPr/>
        </p:nvSpPr>
        <p:spPr>
          <a:xfrm>
            <a:off x="6185535" y="1938020"/>
            <a:ext cx="5196840" cy="521970"/>
          </a:xfrm>
          <a:prstGeom prst="rect">
            <a:avLst/>
          </a:prstGeom>
          <a:noFill/>
        </p:spPr>
        <p:txBody>
          <a:bodyPr wrap="square" rtlCol="0">
            <a:spAutoFit/>
          </a:bodyPr>
          <a:lstStyle/>
          <a:p>
            <a:r>
              <a:rPr lang="en-US" altLang="zh-CN" sz="2800" b="1" dirty="0">
                <a:solidFill>
                  <a:srgbClr val="5F493F"/>
                </a:solidFill>
                <a:latin typeface="华文中宋" panose="02010600040101010101" charset="-122"/>
                <a:ea typeface="华文中宋" panose="02010600040101010101" charset="-122"/>
              </a:rPr>
              <a:t>2</a:t>
            </a:r>
            <a:r>
              <a:rPr lang="en-US" altLang="zh-CN" sz="2800" dirty="0">
                <a:solidFill>
                  <a:srgbClr val="5F493F"/>
                </a:solidFill>
                <a:latin typeface="华文中宋" panose="02010600040101010101" charset="-122"/>
                <a:ea typeface="华文中宋" panose="02010600040101010101" charset="-122"/>
              </a:rPr>
              <a:t>. </a:t>
            </a:r>
            <a:endParaRPr lang="zh-CN" altLang="en-US" sz="2800" dirty="0">
              <a:solidFill>
                <a:srgbClr val="5F493F"/>
              </a:solidFill>
              <a:latin typeface="华文中宋" panose="02010600040101010101" charset="-122"/>
              <a:ea typeface="华文中宋" panose="02010600040101010101" charset="-122"/>
            </a:endParaRPr>
          </a:p>
        </p:txBody>
      </p:sp>
      <p:sp>
        <p:nvSpPr>
          <p:cNvPr id="20" name="文本框 19"/>
          <p:cNvSpPr txBox="1"/>
          <p:nvPr/>
        </p:nvSpPr>
        <p:spPr>
          <a:xfrm>
            <a:off x="6821170" y="3192780"/>
            <a:ext cx="3924935" cy="521970"/>
          </a:xfrm>
          <a:prstGeom prst="rect">
            <a:avLst/>
          </a:prstGeom>
          <a:noFill/>
        </p:spPr>
        <p:txBody>
          <a:bodyPr wrap="square" rtlCol="0">
            <a:spAutoFit/>
          </a:bodyPr>
          <a:lstStyle/>
          <a:p>
            <a:r>
              <a:rPr lang="en-US" altLang="zh-CN" sz="2800" b="1" dirty="0">
                <a:solidFill>
                  <a:srgbClr val="5F493F"/>
                </a:solidFill>
                <a:latin typeface="华文中宋" panose="02010600040101010101" charset="-122"/>
                <a:ea typeface="华文中宋" panose="02010600040101010101" charset="-122"/>
              </a:rPr>
              <a:t>3</a:t>
            </a:r>
            <a:r>
              <a:rPr lang="en-US" altLang="zh-CN" sz="2800" dirty="0">
                <a:solidFill>
                  <a:srgbClr val="5F493F"/>
                </a:solidFill>
                <a:latin typeface="华文中宋" panose="02010600040101010101" charset="-122"/>
                <a:ea typeface="华文中宋" panose="02010600040101010101" charset="-122"/>
              </a:rPr>
              <a:t>. </a:t>
            </a:r>
            <a:endParaRPr lang="zh-CN" altLang="en-US" sz="2800" dirty="0">
              <a:solidFill>
                <a:srgbClr val="5F493F"/>
              </a:solidFill>
              <a:latin typeface="华文中宋" panose="02010600040101010101" charset="-122"/>
              <a:ea typeface="华文中宋" panose="02010600040101010101" charset="-122"/>
            </a:endParaRPr>
          </a:p>
        </p:txBody>
      </p:sp>
      <p:sp>
        <p:nvSpPr>
          <p:cNvPr id="24" name="文本框 23"/>
          <p:cNvSpPr txBox="1"/>
          <p:nvPr/>
        </p:nvSpPr>
        <p:spPr>
          <a:xfrm>
            <a:off x="7360920" y="3970655"/>
            <a:ext cx="6254115" cy="521970"/>
          </a:xfrm>
          <a:prstGeom prst="rect">
            <a:avLst/>
          </a:prstGeom>
          <a:noFill/>
        </p:spPr>
        <p:txBody>
          <a:bodyPr wrap="square" rtlCol="0">
            <a:spAutoFit/>
          </a:bodyPr>
          <a:lstStyle/>
          <a:p>
            <a:r>
              <a:rPr lang="en-US" altLang="zh-CN" sz="2800" b="1" dirty="0">
                <a:solidFill>
                  <a:srgbClr val="5F493F"/>
                </a:solidFill>
                <a:latin typeface="华文中宋" panose="02010600040101010101" charset="-122"/>
                <a:ea typeface="华文中宋" panose="02010600040101010101" charset="-122"/>
              </a:rPr>
              <a:t>4. </a:t>
            </a:r>
            <a:endParaRPr lang="zh-CN" altLang="en-US" sz="2800" dirty="0">
              <a:solidFill>
                <a:srgbClr val="5F493F"/>
              </a:solidFill>
              <a:latin typeface="华文中宋" panose="02010600040101010101" charset="-122"/>
              <a:ea typeface="华文中宋" panose="02010600040101010101" charset="-122"/>
            </a:endParaRPr>
          </a:p>
        </p:txBody>
      </p:sp>
      <p:sp>
        <p:nvSpPr>
          <p:cNvPr id="2" name="文本框 1"/>
          <p:cNvSpPr txBox="1"/>
          <p:nvPr/>
        </p:nvSpPr>
        <p:spPr>
          <a:xfrm>
            <a:off x="6185535" y="6003290"/>
            <a:ext cx="2750820" cy="521970"/>
          </a:xfrm>
          <a:prstGeom prst="rect">
            <a:avLst/>
          </a:prstGeom>
          <a:noFill/>
        </p:spPr>
        <p:txBody>
          <a:bodyPr wrap="square" rtlCol="0">
            <a:spAutoFit/>
          </a:bodyPr>
          <a:lstStyle/>
          <a:p>
            <a:r>
              <a:rPr lang="en-US" altLang="zh-CN" sz="2800" b="1" dirty="0">
                <a:solidFill>
                  <a:srgbClr val="5F493F"/>
                </a:solidFill>
                <a:latin typeface="华文中宋" panose="02010600040101010101" charset="-122"/>
                <a:ea typeface="华文中宋" panose="02010600040101010101" charset="-122"/>
              </a:rPr>
              <a:t>6. 参考文献</a:t>
            </a:r>
            <a:endParaRPr lang="en-US" altLang="zh-CN" sz="2800" b="1" dirty="0">
              <a:solidFill>
                <a:srgbClr val="5F493F"/>
              </a:solidFill>
              <a:latin typeface="华文中宋" panose="02010600040101010101" charset="-122"/>
              <a:ea typeface="华文中宋" panose="02010600040101010101" charset="-122"/>
            </a:endParaRPr>
          </a:p>
        </p:txBody>
      </p:sp>
      <p:sp>
        <p:nvSpPr>
          <p:cNvPr id="3" name="文本框 2"/>
          <p:cNvSpPr txBox="1"/>
          <p:nvPr/>
        </p:nvSpPr>
        <p:spPr>
          <a:xfrm>
            <a:off x="7574915" y="5046345"/>
            <a:ext cx="6254115" cy="521970"/>
          </a:xfrm>
          <a:prstGeom prst="rect">
            <a:avLst/>
          </a:prstGeom>
          <a:noFill/>
        </p:spPr>
        <p:txBody>
          <a:bodyPr wrap="square" rtlCol="0">
            <a:spAutoFit/>
          </a:bodyPr>
          <a:lstStyle/>
          <a:p>
            <a:r>
              <a:rPr lang="en-US" altLang="zh-CN" sz="2800" b="1" dirty="0">
                <a:solidFill>
                  <a:srgbClr val="5F493F"/>
                </a:solidFill>
                <a:latin typeface="华文中宋" panose="02010600040101010101" charset="-122"/>
                <a:ea typeface="华文中宋" panose="02010600040101010101" charset="-122"/>
              </a:rPr>
              <a:t>5. </a:t>
            </a:r>
            <a:r>
              <a:rPr lang="zh-CN" altLang="en-US" sz="2800" dirty="0">
                <a:solidFill>
                  <a:srgbClr val="5F493F"/>
                </a:solidFill>
                <a:latin typeface="华文中宋" panose="02010600040101010101" charset="-122"/>
                <a:ea typeface="华文中宋" panose="02010600040101010101" charset="-122"/>
              </a:rPr>
              <a:t>项目分工</a:t>
            </a:r>
            <a:endParaRPr lang="zh-CN" altLang="en-US" sz="2800" dirty="0">
              <a:solidFill>
                <a:srgbClr val="5F493F"/>
              </a:solidFill>
              <a:latin typeface="华文中宋" panose="02010600040101010101" charset="-122"/>
              <a:ea typeface="华文中宋" panose="02010600040101010101"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30" name="图形 2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844124" y="553929"/>
            <a:ext cx="2831937" cy="520356"/>
          </a:xfrm>
          <a:prstGeom prst="rect">
            <a:avLst/>
          </a:prstGeom>
        </p:spPr>
      </p:pic>
      <p:sp>
        <p:nvSpPr>
          <p:cNvPr id="6" name="文本框 5"/>
          <p:cNvSpPr txBox="1"/>
          <p:nvPr/>
        </p:nvSpPr>
        <p:spPr>
          <a:xfrm>
            <a:off x="633095" y="1621155"/>
            <a:ext cx="9157335" cy="3784600"/>
          </a:xfrm>
          <a:prstGeom prst="rect">
            <a:avLst/>
          </a:prstGeom>
          <a:noFill/>
        </p:spPr>
        <p:txBody>
          <a:bodyPr wrap="square" rtlCol="0" anchor="t">
            <a:spAutoFit/>
          </a:bodyPr>
          <a:lstStyle/>
          <a:p>
            <a:pPr algn="l">
              <a:lnSpc>
                <a:spcPct val="200000"/>
              </a:lnSpc>
              <a:buClrTx/>
              <a:buSzTx/>
              <a:buFontTx/>
            </a:pPr>
            <a:r>
              <a:rPr sz="1200" dirty="0">
                <a:solidFill>
                  <a:schemeClr val="tx1"/>
                </a:solidFill>
                <a:latin typeface="Times New Roman" panose="02020603050405020304" pitchFamily="18" charset="0"/>
                <a:cs typeface="Times New Roman" panose="02020603050405020304" pitchFamily="18" charset="0"/>
              </a:rPr>
              <a:t>[1] J.-B. </a:t>
            </a:r>
            <a:r>
              <a:rPr sz="1200" dirty="0" err="1">
                <a:solidFill>
                  <a:schemeClr val="tx1"/>
                </a:solidFill>
                <a:latin typeface="Times New Roman" panose="02020603050405020304" pitchFamily="18" charset="0"/>
                <a:cs typeface="Times New Roman" panose="02020603050405020304" pitchFamily="18" charset="0"/>
              </a:rPr>
              <a:t>Mouret</a:t>
            </a:r>
            <a:r>
              <a:rPr sz="1200" dirty="0">
                <a:solidFill>
                  <a:schemeClr val="tx1"/>
                </a:solidFill>
                <a:latin typeface="Times New Roman" panose="02020603050405020304" pitchFamily="18" charset="0"/>
                <a:cs typeface="Times New Roman" panose="02020603050405020304" pitchFamily="18" charset="0"/>
              </a:rPr>
              <a:t> and J. Clune, “Illuminating search spaces by mapping elites,” </a:t>
            </a:r>
            <a:r>
              <a:rPr sz="1200" i="1" dirty="0" err="1">
                <a:solidFill>
                  <a:schemeClr val="tx1"/>
                </a:solidFill>
                <a:latin typeface="Times New Roman" panose="02020603050405020304" pitchFamily="18" charset="0"/>
                <a:cs typeface="Times New Roman" panose="02020603050405020304" pitchFamily="18" charset="0"/>
              </a:rPr>
              <a:t>arXiv</a:t>
            </a:r>
            <a:r>
              <a:rPr sz="1200" i="1" dirty="0">
                <a:solidFill>
                  <a:schemeClr val="tx1"/>
                </a:solidFill>
                <a:latin typeface="Times New Roman" panose="02020603050405020304" pitchFamily="18" charset="0"/>
                <a:cs typeface="Times New Roman" panose="02020603050405020304" pitchFamily="18" charset="0"/>
              </a:rPr>
              <a:t> preprint arXiv</a:t>
            </a:r>
            <a:r>
              <a:rPr sz="1200" dirty="0">
                <a:solidFill>
                  <a:schemeClr val="tx1"/>
                </a:solidFill>
                <a:latin typeface="Times New Roman" panose="02020603050405020304" pitchFamily="18" charset="0"/>
                <a:cs typeface="Times New Roman" panose="02020603050405020304" pitchFamily="18" charset="0"/>
              </a:rPr>
              <a:t>:1504.04909, 2015.</a:t>
            </a:r>
            <a:endParaRPr sz="1200" dirty="0">
              <a:solidFill>
                <a:schemeClr val="tx1"/>
              </a:solidFill>
              <a:latin typeface="Times New Roman" panose="02020603050405020304" pitchFamily="18" charset="0"/>
              <a:cs typeface="Times New Roman" panose="02020603050405020304" pitchFamily="18" charset="0"/>
            </a:endParaRPr>
          </a:p>
          <a:p>
            <a:pPr algn="l">
              <a:lnSpc>
                <a:spcPct val="200000"/>
              </a:lnSpc>
              <a:buClrTx/>
              <a:buSzTx/>
              <a:buFontTx/>
            </a:pPr>
            <a:r>
              <a:rPr sz="1200" dirty="0">
                <a:solidFill>
                  <a:schemeClr val="tx1"/>
                </a:solidFill>
                <a:latin typeface="Times New Roman" panose="02020603050405020304" pitchFamily="18" charset="0"/>
                <a:cs typeface="Times New Roman" panose="02020603050405020304" pitchFamily="18" charset="0"/>
              </a:rPr>
              <a:t>[2] O. Nilsson and A. Cully, “Policy gradient assisted MAP-Elites,” in </a:t>
            </a:r>
            <a:r>
              <a:rPr sz="1200" i="1" dirty="0">
                <a:solidFill>
                  <a:schemeClr val="tx1"/>
                </a:solidFill>
                <a:latin typeface="Times New Roman" panose="02020603050405020304" pitchFamily="18" charset="0"/>
                <a:cs typeface="Times New Roman" panose="02020603050405020304" pitchFamily="18" charset="0"/>
              </a:rPr>
              <a:t>Proceedings of the Genetic and Evolutionary Computation Conference</a:t>
            </a:r>
            <a:r>
              <a:rPr sz="1200" dirty="0">
                <a:solidFill>
                  <a:schemeClr val="tx1"/>
                </a:solidFill>
                <a:latin typeface="Times New Roman" panose="02020603050405020304" pitchFamily="18" charset="0"/>
                <a:cs typeface="Times New Roman" panose="02020603050405020304" pitchFamily="18" charset="0"/>
              </a:rPr>
              <a:t>, 2021, pp. 866–875.</a:t>
            </a:r>
            <a:endParaRPr sz="1200" dirty="0">
              <a:solidFill>
                <a:schemeClr val="tx1"/>
              </a:solidFill>
              <a:latin typeface="Times New Roman" panose="02020603050405020304" pitchFamily="18" charset="0"/>
              <a:cs typeface="Times New Roman" panose="02020603050405020304" pitchFamily="18" charset="0"/>
            </a:endParaRPr>
          </a:p>
          <a:p>
            <a:pPr algn="l">
              <a:lnSpc>
                <a:spcPct val="200000"/>
              </a:lnSpc>
              <a:buClrTx/>
              <a:buSzTx/>
              <a:buFontTx/>
            </a:pPr>
            <a:r>
              <a:rPr sz="1200" dirty="0">
                <a:solidFill>
                  <a:schemeClr val="tx1"/>
                </a:solidFill>
                <a:latin typeface="Times New Roman" panose="02020603050405020304" pitchFamily="18" charset="0"/>
                <a:cs typeface="Times New Roman" panose="02020603050405020304" pitchFamily="18" charset="0"/>
              </a:rPr>
              <a:t>[3] </a:t>
            </a:r>
            <a:r>
              <a:rPr sz="1200" dirty="0" err="1">
                <a:solidFill>
                  <a:schemeClr val="tx1"/>
                </a:solidFill>
                <a:latin typeface="Times New Roman" panose="02020603050405020304" pitchFamily="18" charset="0"/>
                <a:cs typeface="Times New Roman" panose="02020603050405020304" pitchFamily="18" charset="0"/>
              </a:rPr>
              <a:t>王子祺</a:t>
            </a:r>
            <a:r>
              <a:rPr sz="1200" dirty="0">
                <a:solidFill>
                  <a:schemeClr val="tx1"/>
                </a:solidFill>
                <a:latin typeface="Times New Roman" panose="02020603050405020304" pitchFamily="18" charset="0"/>
                <a:cs typeface="Times New Roman" panose="02020603050405020304" pitchFamily="18" charset="0"/>
              </a:rPr>
              <a:t>. </a:t>
            </a:r>
            <a:r>
              <a:rPr sz="1200" dirty="0" err="1">
                <a:solidFill>
                  <a:schemeClr val="tx1"/>
                </a:solidFill>
                <a:latin typeface="Times New Roman" panose="02020603050405020304" pitchFamily="18" charset="0"/>
                <a:cs typeface="Times New Roman" panose="02020603050405020304" pitchFamily="18" charset="0"/>
              </a:rPr>
              <a:t>基于强化学习和质量多样性算法的多样策略生成</a:t>
            </a:r>
            <a:r>
              <a:rPr sz="1200" dirty="0">
                <a:solidFill>
                  <a:schemeClr val="tx1"/>
                </a:solidFill>
                <a:latin typeface="Times New Roman" panose="02020603050405020304" pitchFamily="18" charset="0"/>
                <a:cs typeface="Times New Roman" panose="02020603050405020304" pitchFamily="18" charset="0"/>
              </a:rPr>
              <a:t>. </a:t>
            </a:r>
            <a:r>
              <a:rPr sz="1200" i="1" dirty="0" err="1">
                <a:solidFill>
                  <a:schemeClr val="tx1"/>
                </a:solidFill>
                <a:latin typeface="Times New Roman" panose="02020603050405020304" pitchFamily="18" charset="0"/>
                <a:cs typeface="Times New Roman" panose="02020603050405020304" pitchFamily="18" charset="0"/>
              </a:rPr>
              <a:t>创新实践课题介绍</a:t>
            </a:r>
            <a:r>
              <a:rPr sz="1200" dirty="0">
                <a:solidFill>
                  <a:schemeClr val="tx1"/>
                </a:solidFill>
                <a:latin typeface="Times New Roman" panose="02020603050405020304" pitchFamily="18" charset="0"/>
                <a:cs typeface="Times New Roman" panose="02020603050405020304" pitchFamily="18" charset="0"/>
              </a:rPr>
              <a:t>, 2022.</a:t>
            </a:r>
            <a:endParaRPr sz="1200" dirty="0">
              <a:solidFill>
                <a:schemeClr val="tx1"/>
              </a:solidFill>
              <a:latin typeface="Times New Roman" panose="02020603050405020304" pitchFamily="18" charset="0"/>
              <a:cs typeface="Times New Roman" panose="02020603050405020304" pitchFamily="18" charset="0"/>
            </a:endParaRPr>
          </a:p>
          <a:p>
            <a:pPr algn="l">
              <a:lnSpc>
                <a:spcPct val="200000"/>
              </a:lnSpc>
              <a:buClrTx/>
              <a:buSzTx/>
              <a:buFontTx/>
            </a:pPr>
            <a:r>
              <a:rPr sz="1200" dirty="0">
                <a:solidFill>
                  <a:schemeClr val="tx1"/>
                </a:solidFill>
                <a:latin typeface="Times New Roman" panose="02020603050405020304" pitchFamily="18" charset="0"/>
                <a:cs typeface="Times New Roman" panose="02020603050405020304" pitchFamily="18" charset="0"/>
              </a:rPr>
              <a:t>[4] S. Fujimoto, H. Hoof, and D. </a:t>
            </a:r>
            <a:r>
              <a:rPr sz="1200" dirty="0" err="1">
                <a:solidFill>
                  <a:schemeClr val="tx1"/>
                </a:solidFill>
                <a:latin typeface="Times New Roman" panose="02020603050405020304" pitchFamily="18" charset="0"/>
                <a:cs typeface="Times New Roman" panose="02020603050405020304" pitchFamily="18" charset="0"/>
              </a:rPr>
              <a:t>Meger</a:t>
            </a:r>
            <a:r>
              <a:rPr sz="1200" dirty="0">
                <a:solidFill>
                  <a:schemeClr val="tx1"/>
                </a:solidFill>
                <a:latin typeface="Times New Roman" panose="02020603050405020304" pitchFamily="18" charset="0"/>
                <a:cs typeface="Times New Roman" panose="02020603050405020304" pitchFamily="18" charset="0"/>
              </a:rPr>
              <a:t>, “Addressing function approximation error in actor-critic methods,” in </a:t>
            </a:r>
            <a:r>
              <a:rPr sz="1200" i="1" dirty="0">
                <a:solidFill>
                  <a:schemeClr val="tx1"/>
                </a:solidFill>
                <a:latin typeface="Times New Roman" panose="02020603050405020304" pitchFamily="18" charset="0"/>
                <a:cs typeface="Times New Roman" panose="02020603050405020304" pitchFamily="18" charset="0"/>
              </a:rPr>
              <a:t>International conference on machine learning</a:t>
            </a:r>
            <a:r>
              <a:rPr sz="1200" dirty="0">
                <a:solidFill>
                  <a:schemeClr val="tx1"/>
                </a:solidFill>
                <a:latin typeface="Times New Roman" panose="02020603050405020304" pitchFamily="18" charset="0"/>
                <a:cs typeface="Times New Roman" panose="02020603050405020304" pitchFamily="18" charset="0"/>
              </a:rPr>
              <a:t>. PMLR, 2018, pp. 1587–1596.</a:t>
            </a:r>
            <a:endParaRPr sz="1200" dirty="0">
              <a:solidFill>
                <a:schemeClr val="tx1"/>
              </a:solidFill>
              <a:latin typeface="Times New Roman" panose="02020603050405020304" pitchFamily="18" charset="0"/>
              <a:cs typeface="Times New Roman" panose="02020603050405020304" pitchFamily="18" charset="0"/>
            </a:endParaRPr>
          </a:p>
          <a:p>
            <a:pPr algn="l">
              <a:lnSpc>
                <a:spcPct val="200000"/>
              </a:lnSpc>
              <a:buClrTx/>
              <a:buSzTx/>
              <a:buFontTx/>
            </a:pPr>
            <a:r>
              <a:rPr sz="1200" dirty="0">
                <a:solidFill>
                  <a:schemeClr val="tx1"/>
                </a:solidFill>
                <a:latin typeface="Times New Roman" panose="02020603050405020304" pitchFamily="18" charset="0"/>
                <a:cs typeface="Times New Roman" panose="02020603050405020304" pitchFamily="18" charset="0"/>
                <a:sym typeface="+mn-ea"/>
              </a:rPr>
              <a:t>[5] R. S. Sutton and A. G. </a:t>
            </a:r>
            <a:r>
              <a:rPr sz="1200" dirty="0" err="1">
                <a:solidFill>
                  <a:schemeClr val="tx1"/>
                </a:solidFill>
                <a:latin typeface="Times New Roman" panose="02020603050405020304" pitchFamily="18" charset="0"/>
                <a:cs typeface="Times New Roman" panose="02020603050405020304" pitchFamily="18" charset="0"/>
                <a:sym typeface="+mn-ea"/>
              </a:rPr>
              <a:t>Barto</a:t>
            </a:r>
            <a:r>
              <a:rPr sz="1200" dirty="0">
                <a:solidFill>
                  <a:schemeClr val="tx1"/>
                </a:solidFill>
                <a:latin typeface="Times New Roman" panose="02020603050405020304" pitchFamily="18" charset="0"/>
                <a:cs typeface="Times New Roman" panose="02020603050405020304" pitchFamily="18" charset="0"/>
                <a:sym typeface="+mn-ea"/>
              </a:rPr>
              <a:t>. Reinforcement learning: An introduction (2nd edition). MIT press,2018.</a:t>
            </a:r>
            <a:endParaRPr sz="1200" dirty="0">
              <a:solidFill>
                <a:schemeClr val="tx1"/>
              </a:solidFill>
              <a:latin typeface="Times New Roman" panose="02020603050405020304" pitchFamily="18" charset="0"/>
              <a:cs typeface="Times New Roman" panose="02020603050405020304" pitchFamily="18" charset="0"/>
            </a:endParaRPr>
          </a:p>
          <a:p>
            <a:pPr algn="l">
              <a:lnSpc>
                <a:spcPct val="200000"/>
              </a:lnSpc>
              <a:buClrTx/>
              <a:buSzTx/>
              <a:buFontTx/>
            </a:pPr>
            <a:r>
              <a:rPr sz="1200" dirty="0">
                <a:solidFill>
                  <a:schemeClr val="tx1"/>
                </a:solidFill>
                <a:latin typeface="Times New Roman" panose="02020603050405020304" pitchFamily="18" charset="0"/>
                <a:cs typeface="Times New Roman" panose="02020603050405020304" pitchFamily="18" charset="0"/>
                <a:sym typeface="+mn-ea"/>
              </a:rPr>
              <a:t>[6] Cheney, N., </a:t>
            </a:r>
            <a:r>
              <a:rPr sz="1200" dirty="0" err="1">
                <a:solidFill>
                  <a:schemeClr val="tx1"/>
                </a:solidFill>
                <a:latin typeface="Times New Roman" panose="02020603050405020304" pitchFamily="18" charset="0"/>
                <a:cs typeface="Times New Roman" panose="02020603050405020304" pitchFamily="18" charset="0"/>
                <a:sym typeface="+mn-ea"/>
              </a:rPr>
              <a:t>MacCurdy</a:t>
            </a:r>
            <a:r>
              <a:rPr sz="1200" dirty="0">
                <a:solidFill>
                  <a:schemeClr val="tx1"/>
                </a:solidFill>
                <a:latin typeface="Times New Roman" panose="02020603050405020304" pitchFamily="18" charset="0"/>
                <a:cs typeface="Times New Roman" panose="02020603050405020304" pitchFamily="18" charset="0"/>
                <a:sym typeface="+mn-ea"/>
              </a:rPr>
              <a:t>, R., Clune, J., &amp; Lipson, H. (2013). Unshackling evolution: evolving soft robots with multiple materials and a powerful generative encoding. </a:t>
            </a:r>
            <a:r>
              <a:rPr sz="1200" i="1" dirty="0">
                <a:solidFill>
                  <a:schemeClr val="tx1"/>
                </a:solidFill>
                <a:latin typeface="Times New Roman" panose="02020603050405020304" pitchFamily="18" charset="0"/>
                <a:cs typeface="Times New Roman" panose="02020603050405020304" pitchFamily="18" charset="0"/>
                <a:sym typeface="+mn-ea"/>
              </a:rPr>
              <a:t>ACM </a:t>
            </a:r>
            <a:r>
              <a:rPr sz="1200" i="1" dirty="0" err="1">
                <a:solidFill>
                  <a:schemeClr val="tx1"/>
                </a:solidFill>
                <a:latin typeface="Times New Roman" panose="02020603050405020304" pitchFamily="18" charset="0"/>
                <a:cs typeface="Times New Roman" panose="02020603050405020304" pitchFamily="18" charset="0"/>
                <a:sym typeface="+mn-ea"/>
              </a:rPr>
              <a:t>SIGEVOlution</a:t>
            </a:r>
            <a:r>
              <a:rPr sz="1200" dirty="0">
                <a:solidFill>
                  <a:schemeClr val="tx1"/>
                </a:solidFill>
                <a:latin typeface="Times New Roman" panose="02020603050405020304" pitchFamily="18" charset="0"/>
                <a:cs typeface="Times New Roman" panose="02020603050405020304" pitchFamily="18" charset="0"/>
                <a:sym typeface="+mn-ea"/>
              </a:rPr>
              <a:t>, 7(1), 11-23.</a:t>
            </a:r>
            <a:endParaRPr sz="1200" dirty="0">
              <a:solidFill>
                <a:schemeClr val="tx1"/>
              </a:solidFill>
              <a:latin typeface="Times New Roman" panose="02020603050405020304" pitchFamily="18" charset="0"/>
              <a:cs typeface="Times New Roman" panose="02020603050405020304" pitchFamily="18" charset="0"/>
              <a:sym typeface="+mn-ea"/>
            </a:endParaRPr>
          </a:p>
          <a:p>
            <a:pPr algn="l">
              <a:lnSpc>
                <a:spcPct val="200000"/>
              </a:lnSpc>
              <a:buClrTx/>
              <a:buSzTx/>
              <a:buFontTx/>
            </a:pPr>
            <a:endParaRPr sz="1200" dirty="0">
              <a:solidFill>
                <a:schemeClr val="tx1"/>
              </a:solidFill>
              <a:latin typeface="Times New Roman" panose="02020603050405020304" pitchFamily="18" charset="0"/>
              <a:cs typeface="Times New Roman" panose="02020603050405020304" pitchFamily="18" charset="0"/>
              <a:sym typeface="+mn-ea"/>
            </a:endParaRPr>
          </a:p>
        </p:txBody>
      </p:sp>
      <p:sp>
        <p:nvSpPr>
          <p:cNvPr id="11" name="文本框 10"/>
          <p:cNvSpPr txBox="1"/>
          <p:nvPr/>
        </p:nvSpPr>
        <p:spPr>
          <a:xfrm>
            <a:off x="712470" y="845185"/>
            <a:ext cx="1404620" cy="460375"/>
          </a:xfrm>
          <a:prstGeom prst="rect">
            <a:avLst/>
          </a:prstGeom>
          <a:noFill/>
        </p:spPr>
        <p:txBody>
          <a:bodyPr wrap="none" rtlCol="0" anchor="t">
            <a:spAutoFit/>
          </a:bodyPr>
          <a:lstStyle/>
          <a:p>
            <a:pPr algn="l">
              <a:buNone/>
            </a:pPr>
            <a:r>
              <a:rPr lang="zh-CN" altLang="en-US" sz="2400" b="1" noProof="0" dirty="0">
                <a:ln>
                  <a:noFill/>
                </a:ln>
                <a:solidFill>
                  <a:srgbClr val="5F493F"/>
                </a:solidFill>
                <a:effectLst/>
                <a:uLnTx/>
                <a:uFillTx/>
                <a:latin typeface="等线" panose="02010600030101010101" pitchFamily="2" charset="-122"/>
                <a:ea typeface="等线" panose="02010600030101010101" pitchFamily="2" charset="-122"/>
                <a:sym typeface="+mn-ea"/>
              </a:rPr>
              <a:t>参考文献</a:t>
            </a:r>
            <a:endParaRPr lang="zh-CN" altLang="en-US" sz="2400" b="1" noProof="0" dirty="0">
              <a:ln>
                <a:noFill/>
              </a:ln>
              <a:solidFill>
                <a:srgbClr val="5F493F"/>
              </a:solidFill>
              <a:effectLst/>
              <a:uLnTx/>
              <a:uFillTx/>
              <a:latin typeface="等线" panose="02010600030101010101" pitchFamily="2" charset="-122"/>
              <a:ea typeface="等线" panose="02010600030101010101" pitchFamily="2" charset="-122"/>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9" name="矩形 8"/>
          <p:cNvSpPr/>
          <p:nvPr/>
        </p:nvSpPr>
        <p:spPr>
          <a:xfrm>
            <a:off x="515938" y="1674674"/>
            <a:ext cx="6418262"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7200" b="0" i="0" u="none" strike="noStrike" kern="1200" cap="none" spc="0" normalizeH="0" baseline="0" noProof="0" dirty="0">
                <a:ln w="25400" cmpd="thickThin">
                  <a:noFill/>
                </a:ln>
                <a:solidFill>
                  <a:srgbClr val="5F493F"/>
                </a:solidFill>
                <a:effectLst/>
                <a:uLnTx/>
                <a:uFillTx/>
                <a:latin typeface="思源宋体 CN Heavy" panose="02020900000000000000" pitchFamily="18" charset="-122"/>
                <a:ea typeface="思源宋体 CN Heavy" panose="02020900000000000000" pitchFamily="18" charset="-122"/>
                <a:cs typeface="+mn-cs"/>
              </a:rPr>
              <a:t>感谢</a:t>
            </a:r>
            <a:endParaRPr kumimoji="0" lang="en-US" altLang="zh-CN" sz="7200" b="0" i="0" u="none" strike="noStrike" kern="1200" cap="none" spc="0" normalizeH="0" baseline="0" noProof="0" dirty="0">
              <a:ln w="25400" cmpd="thickThin">
                <a:noFill/>
              </a:ln>
              <a:solidFill>
                <a:srgbClr val="5F493F"/>
              </a:solidFill>
              <a:effectLst/>
              <a:uLnTx/>
              <a:uFillTx/>
              <a:latin typeface="思源宋体 CN Heavy" panose="02020900000000000000" pitchFamily="18" charset="-122"/>
              <a:ea typeface="思源宋体 CN Heavy" panose="02020900000000000000" pitchFamily="18"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w="25400" cmpd="thickThin">
                  <a:noFill/>
                </a:ln>
                <a:solidFill>
                  <a:srgbClr val="5F493F"/>
                </a:solidFill>
                <a:effectLst/>
                <a:uLnTx/>
                <a:uFillTx/>
                <a:latin typeface="思源宋体 CN Heavy" panose="02020900000000000000" pitchFamily="18" charset="-122"/>
                <a:ea typeface="思源宋体 CN Heavy" panose="02020900000000000000" pitchFamily="18" charset="-122"/>
                <a:cs typeface="+mn-cs"/>
              </a:rPr>
              <a:t>您的观看与收听</a:t>
            </a:r>
            <a:endParaRPr kumimoji="0" lang="zh-CN" altLang="en-US" sz="3600" b="0" i="0" u="none" strike="noStrike" kern="1200" cap="none" spc="0" normalizeH="0" baseline="0" noProof="0" dirty="0">
              <a:ln w="25400" cmpd="thickThin">
                <a:noFill/>
              </a:ln>
              <a:solidFill>
                <a:srgbClr val="5F493F"/>
              </a:solidFill>
              <a:effectLst/>
              <a:uLnTx/>
              <a:uFillTx/>
              <a:latin typeface="思源宋体 CN Heavy" panose="02020900000000000000" pitchFamily="18" charset="-122"/>
              <a:ea typeface="思源宋体 CN Heavy" panose="02020900000000000000" pitchFamily="18" charset="-122"/>
              <a:cs typeface="+mn-cs"/>
            </a:endParaRPr>
          </a:p>
        </p:txBody>
      </p:sp>
      <p:pic>
        <p:nvPicPr>
          <p:cNvPr id="4" name="图形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844124" y="553929"/>
            <a:ext cx="2831937" cy="52035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extLst>
              <a:ext uri="{BEBA8EAE-BF5A-486C-A8C5-ECC9F3942E4B}">
                <a14:imgProps xmlns:a14="http://schemas.microsoft.com/office/drawing/2010/main">
                  <a14:imgLayer r:embed="rId2">
                    <a14:imgEffect>
                      <a14:brightnessContrast bright="-20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3216910" y="1765699"/>
            <a:ext cx="5758180" cy="3326130"/>
            <a:chOff x="3216910" y="1843303"/>
            <a:chExt cx="5758180" cy="3326130"/>
          </a:xfrm>
        </p:grpSpPr>
        <p:pic>
          <p:nvPicPr>
            <p:cNvPr id="3" name="图形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16910" y="3749573"/>
              <a:ext cx="5758180" cy="1419860"/>
            </a:xfrm>
            <a:prstGeom prst="rect">
              <a:avLst/>
            </a:prstGeom>
          </p:spPr>
        </p:pic>
        <p:sp>
          <p:nvSpPr>
            <p:cNvPr id="6" name="矩形 5"/>
            <p:cNvSpPr/>
            <p:nvPr/>
          </p:nvSpPr>
          <p:spPr>
            <a:xfrm>
              <a:off x="3775710" y="4072788"/>
              <a:ext cx="4640580" cy="521970"/>
            </a:xfrm>
            <a:prstGeom prst="rect">
              <a:avLst/>
            </a:prstGeom>
          </p:spPr>
          <p:txBody>
            <a:bodyPr wrap="square">
              <a:spAutoFit/>
            </a:bodyPr>
            <a:lstStyle/>
            <a:p>
              <a:pPr algn="ctr"/>
              <a:r>
                <a:rPr lang="zh-CN" altLang="en-US" sz="2800" dirty="0">
                  <a:solidFill>
                    <a:srgbClr val="5F493F"/>
                  </a:solidFill>
                  <a:latin typeface="华文中宋" panose="02010600040101010101" charset="-122"/>
                  <a:ea typeface="华文中宋" panose="02010600040101010101" charset="-122"/>
                </a:rPr>
                <a:t>项目目标、内容及进度规划</a:t>
              </a:r>
              <a:endParaRPr lang="en-US" altLang="zh-CN" sz="2800" b="1" spc="600" dirty="0">
                <a:solidFill>
                  <a:srgbClr val="5F493F"/>
                </a:solidFill>
                <a:latin typeface="华文中宋" panose="02010600040101010101" charset="-122"/>
                <a:ea typeface="华文中宋" panose="02010600040101010101" charset="-122"/>
                <a:cs typeface="Open Sans" panose="020B0606030504020204" pitchFamily="34" charset="0"/>
                <a:sym typeface="+mn-ea"/>
              </a:endParaRPr>
            </a:p>
          </p:txBody>
        </p:sp>
        <p:sp>
          <p:nvSpPr>
            <p:cNvPr id="29" name="矩形 28"/>
            <p:cNvSpPr/>
            <p:nvPr/>
          </p:nvSpPr>
          <p:spPr>
            <a:xfrm>
              <a:off x="4456589" y="1843303"/>
              <a:ext cx="3278823" cy="2061210"/>
            </a:xfrm>
            <a:prstGeom prst="rect">
              <a:avLst/>
            </a:prstGeom>
            <a:effectLst/>
          </p:spPr>
          <p:txBody>
            <a:bodyPr wrap="square">
              <a:spAutoFit/>
            </a:bodyPr>
            <a:lstStyle/>
            <a:p>
              <a:pPr algn="ctr"/>
              <a:r>
                <a:rPr lang="en-US" altLang="zh-CN" sz="12800" dirty="0">
                  <a:solidFill>
                    <a:schemeClr val="bg1"/>
                  </a:solidFill>
                  <a:effectLst/>
                  <a:latin typeface="思源宋体 CN Heavy" panose="02020900000000000000" pitchFamily="18" charset="-122"/>
                  <a:ea typeface="思源宋体 CN Heavy" panose="02020900000000000000" pitchFamily="18" charset="-122"/>
                </a:rPr>
                <a:t>1</a:t>
              </a:r>
              <a:endParaRPr lang="zh-CN" altLang="en-US" sz="12800" dirty="0">
                <a:solidFill>
                  <a:schemeClr val="bg1"/>
                </a:solidFill>
                <a:effectLst/>
                <a:latin typeface="思源宋体 CN Heavy" panose="02020900000000000000" pitchFamily="18" charset="-122"/>
                <a:ea typeface="思源宋体 CN Heavy" panose="02020900000000000000" pitchFamily="18" charset="-122"/>
              </a:endParaRPr>
            </a:p>
          </p:txBody>
        </p:sp>
      </p:grpSp>
      <p:pic>
        <p:nvPicPr>
          <p:cNvPr id="11" name="图形 10"/>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80030" y="553929"/>
            <a:ext cx="2831940" cy="52035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2" name="矩形 11"/>
          <p:cNvSpPr/>
          <p:nvPr/>
        </p:nvSpPr>
        <p:spPr>
          <a:xfrm>
            <a:off x="1956121" y="4429066"/>
            <a:ext cx="7112643" cy="1967697"/>
          </a:xfrm>
          <a:prstGeom prst="rect">
            <a:avLst/>
          </a:prstGeom>
          <a:solidFill>
            <a:srgbClr val="F5F3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形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330534" y="209"/>
            <a:ext cx="2831937" cy="520356"/>
          </a:xfrm>
          <a:prstGeom prst="rect">
            <a:avLst/>
          </a:prstGeom>
        </p:spPr>
      </p:pic>
      <p:sp>
        <p:nvSpPr>
          <p:cNvPr id="5" name="矩形 4"/>
          <p:cNvSpPr/>
          <p:nvPr/>
        </p:nvSpPr>
        <p:spPr>
          <a:xfrm>
            <a:off x="245542" y="520565"/>
            <a:ext cx="9822180" cy="10772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8B7567"/>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sym typeface="+mn-ea"/>
              </a:rPr>
              <a:t>项目目标</a:t>
            </a:r>
            <a:endParaRPr kumimoji="0" lang="en-US" altLang="zh-CN" sz="2800" b="1" i="0" u="sng" strike="noStrike" kern="1200" cap="none" spc="600" normalizeH="0" baseline="0" noProof="0" dirty="0">
              <a:ln>
                <a:noFill/>
              </a:ln>
              <a:solidFill>
                <a:srgbClr val="8B7567"/>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800" b="1" i="0" u="sng" strike="noStrike" kern="1200" cap="none" spc="600" normalizeH="0" baseline="0" noProof="0" dirty="0">
              <a:ln>
                <a:noFill/>
              </a:ln>
              <a:solidFill>
                <a:srgbClr val="8B7567"/>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mc:AlternateContent xmlns:mc="http://schemas.openxmlformats.org/markup-compatibility/2006">
        <mc:Choice xmlns:a14="http://schemas.microsoft.com/office/drawing/2010/main" Requires="a14">
          <p:sp>
            <p:nvSpPr>
              <p:cNvPr id="2" name="文本框 1"/>
              <p:cNvSpPr txBox="1"/>
              <p:nvPr/>
            </p:nvSpPr>
            <p:spPr>
              <a:xfrm>
                <a:off x="953945" y="1114702"/>
                <a:ext cx="9531062" cy="34163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        </a:t>
                </a:r>
                <a:endPar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b="1" noProof="0" dirty="0">
                    <a:ln>
                      <a:noFill/>
                    </a:ln>
                    <a:solidFill>
                      <a:prstClr val="black"/>
                    </a:solidFill>
                    <a:effectLst/>
                    <a:uLnTx/>
                    <a:uFillTx/>
                    <a:latin typeface="等线" panose="02010600030101010101" pitchFamily="2" charset="-122"/>
                    <a:ea typeface="等线" panose="02010600030101010101" pitchFamily="2" charset="-122"/>
                    <a:sym typeface="+mn-ea"/>
                  </a:rPr>
                  <a:t>       </a:t>
                </a:r>
                <a:r>
                  <a:rPr lang="zh-CN" altLang="en-US" b="1" noProof="0" dirty="0">
                    <a:ln>
                      <a:noFill/>
                    </a:ln>
                    <a:solidFill>
                      <a:prstClr val="black"/>
                    </a:solidFill>
                    <a:effectLst/>
                    <a:uLnTx/>
                    <a:uFillTx/>
                    <a:latin typeface="等线" panose="02010600030101010101" pitchFamily="2" charset="-122"/>
                    <a:ea typeface="等线" panose="02010600030101010101" pitchFamily="2" charset="-122"/>
                    <a:sym typeface="+mn-ea"/>
                  </a:rPr>
                  <a:t>质量多样性优化</a:t>
                </a:r>
                <a:r>
                  <a:rPr lang="zh-CN" altLang="en-US" noProof="0" dirty="0">
                    <a:ln>
                      <a:noFill/>
                    </a:ln>
                    <a:solidFill>
                      <a:prstClr val="black"/>
                    </a:solidFill>
                    <a:effectLst/>
                    <a:uLnTx/>
                    <a:uFillTx/>
                    <a:latin typeface="等线" panose="02010600030101010101" pitchFamily="2" charset="-122"/>
                    <a:ea typeface="等线" panose="02010600030101010101" pitchFamily="2" charset="-122"/>
                    <a:sym typeface="+mn-ea"/>
                  </a:rPr>
                  <a:t>最早在</a:t>
                </a:r>
                <a:r>
                  <a:rPr lang="en-US" altLang="zh-CN" i="1" noProof="0" dirty="0">
                    <a:ln>
                      <a:noFill/>
                    </a:ln>
                    <a:solidFill>
                      <a:prstClr val="black"/>
                    </a:solidFill>
                    <a:effectLst/>
                    <a:uLnTx/>
                    <a:uFillTx/>
                    <a:latin typeface="等线" panose="02010600030101010101" pitchFamily="2" charset="-122"/>
                    <a:ea typeface="等线" panose="02010600030101010101" pitchFamily="2" charset="-122"/>
                    <a:sym typeface="+mn-ea"/>
                  </a:rPr>
                  <a:t>“Illuminating search spaces by mapping elites”</a:t>
                </a:r>
                <a14:m>
                  <m:oMath xmlns:m="http://schemas.openxmlformats.org/officeDocument/2006/math">
                    <m: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oMath>
                </a14:m>
                <a:r>
                  <a:rPr lang="en-US" altLang="zh-CN" baseline="30000" noProof="0" dirty="0">
                    <a:ln>
                      <a:noFill/>
                    </a:ln>
                    <a:solidFill>
                      <a:prstClr val="black"/>
                    </a:solidFill>
                    <a:effectLst/>
                    <a:uLnTx/>
                    <a:uFillTx/>
                    <a:latin typeface="等线" panose="02010600030101010101" pitchFamily="2" charset="-122"/>
                    <a:ea typeface="等线" panose="02010600030101010101" pitchFamily="2" charset="-122"/>
                    <a:sym typeface="+mn-ea"/>
                  </a:rPr>
                  <a:t>[1] </a:t>
                </a:r>
                <a:r>
                  <a:rPr lang="zh-CN" altLang="en-US" noProof="0" dirty="0">
                    <a:ln>
                      <a:noFill/>
                    </a:ln>
                    <a:solidFill>
                      <a:prstClr val="black"/>
                    </a:solidFill>
                    <a:effectLst/>
                    <a:uLnTx/>
                    <a:uFillTx/>
                    <a:latin typeface="等线" panose="02010600030101010101" pitchFamily="2" charset="-122"/>
                    <a:ea typeface="等线" panose="02010600030101010101" pitchFamily="2" charset="-122"/>
                    <a:sym typeface="+mn-ea"/>
                  </a:rPr>
                  <a:t>中被提出，旨在找到特征空间中每一点所对应的质量函数值最大的解。</a:t>
                </a:r>
                <a:endPar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       </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质量多样性强化学习算法文章 “</a:t>
                </a:r>
                <a:r>
                  <a:rPr lang="en-US" altLang="zh-CN" i="1" dirty="0">
                    <a:solidFill>
                      <a:prstClr val="black"/>
                    </a:solidFill>
                    <a:latin typeface="等线" panose="02010600030101010101" pitchFamily="2" charset="-122"/>
                    <a:ea typeface="等线" panose="02010600030101010101" pitchFamily="2" charset="-122"/>
                  </a:rPr>
                  <a:t>Policy gradient assisted MAP-Elites</a:t>
                </a:r>
                <a:r>
                  <a:rPr lang="zh-CN" altLang="en-US" i="1" dirty="0">
                    <a:solidFill>
                      <a:prstClr val="black"/>
                    </a:solidFill>
                    <a:latin typeface="等线" panose="02010600030101010101" pitchFamily="2" charset="-122"/>
                    <a:ea typeface="等线" panose="02010600030101010101" pitchFamily="2" charset="-122"/>
                  </a:rPr>
                  <a:t>”</a:t>
                </a:r>
                <a:r>
                  <a:rPr lang="en-US" altLang="zh-CN" i="1" dirty="0">
                    <a:solidFill>
                      <a:prstClr val="black"/>
                    </a:solidFill>
                    <a:latin typeface="等线" panose="02010600030101010101" pitchFamily="2" charset="-122"/>
                    <a:ea typeface="等线" panose="02010600030101010101" pitchFamily="2" charset="-122"/>
                  </a:rPr>
                  <a:t> </a:t>
                </a:r>
                <a:r>
                  <a:rPr kumimoji="0" lang="en-US" altLang="zh-CN" sz="1800" b="0" i="0" u="none" strike="noStrike" kern="1200" cap="none" spc="0" normalizeH="0" baseline="30000" noProof="0" dirty="0">
                    <a:ln>
                      <a:noFill/>
                    </a:ln>
                    <a:solidFill>
                      <a:prstClr val="black"/>
                    </a:solidFill>
                    <a:effectLst/>
                    <a:uLnTx/>
                    <a:uFillTx/>
                    <a:latin typeface="Times New Roman" panose="02020603050405020304" pitchFamily="18" charset="0"/>
                    <a:ea typeface="等线" panose="02010600030101010101" pitchFamily="2" charset="-122"/>
                    <a:cs typeface="+mn-cs"/>
                  </a:rPr>
                  <a:t>[2]</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 </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提出了</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PGA-Map-Elites </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算法，它将基于</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actor-critic </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架构、面向连续动作空间的</a:t>
                </a:r>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深度强化学习算法 </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TD3 </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与</a:t>
                </a:r>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质量多样性算法 </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Map-Elites </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相结合</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 </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成功地阐明了搜索空间中性能与关心的维度之间的关系，并在整个可能的行为空间内找到了高性能的解决方案。</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br>
                  <a:rPr kumimoji="0" lang="zh-CN" altLang="en-US"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br>
                <a:r>
                  <a:rPr kumimoji="0" lang="en-US" altLang="zh-CN"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       </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本学期的最终目标为复现文章 </a:t>
                </a:r>
                <a:r>
                  <a:rPr lang="zh-CN" altLang="en-US" noProof="0" dirty="0">
                    <a:ln>
                      <a:noFill/>
                    </a:ln>
                    <a:solidFill>
                      <a:prstClr val="black"/>
                    </a:solidFill>
                    <a:effectLst/>
                    <a:uLnTx/>
                    <a:uFillTx/>
                    <a:latin typeface="Times New Roman" panose="02020603050405020304" pitchFamily="18" charset="0"/>
                    <a:ea typeface="等线" panose="02010600030101010101" pitchFamily="2" charset="-122"/>
                    <a:sym typeface="+mn-ea"/>
                  </a:rPr>
                  <a:t>“</a:t>
                </a:r>
                <a:r>
                  <a:rPr lang="en-US" altLang="zh-CN" i="1" dirty="0">
                    <a:solidFill>
                      <a:prstClr val="black"/>
                    </a:solidFill>
                    <a:latin typeface="等线" panose="02010600030101010101" pitchFamily="2" charset="-122"/>
                    <a:ea typeface="等线" panose="02010600030101010101" pitchFamily="2" charset="-122"/>
                    <a:sym typeface="+mn-ea"/>
                  </a:rPr>
                  <a:t>Policy gradient assisted MAP-Elites</a:t>
                </a:r>
                <a:r>
                  <a:rPr lang="zh-CN" altLang="en-US" i="1" dirty="0">
                    <a:solidFill>
                      <a:prstClr val="black"/>
                    </a:solidFill>
                    <a:latin typeface="等线" panose="02010600030101010101" pitchFamily="2" charset="-122"/>
                    <a:ea typeface="等线" panose="02010600030101010101" pitchFamily="2" charset="-122"/>
                    <a:sym typeface="+mn-ea"/>
                  </a:rPr>
                  <a:t>”</a:t>
                </a:r>
                <a:r>
                  <a:rPr lang="en-US" altLang="zh-CN" i="1" dirty="0">
                    <a:solidFill>
                      <a:prstClr val="black"/>
                    </a:solidFill>
                    <a:latin typeface="等线" panose="02010600030101010101" pitchFamily="2" charset="-122"/>
                    <a:ea typeface="等线" panose="02010600030101010101" pitchFamily="2" charset="-122"/>
                    <a:sym typeface="+mn-ea"/>
                  </a:rPr>
                  <a:t> </a:t>
                </a:r>
                <a:r>
                  <a:rPr lang="en-US" altLang="zh-CN" baseline="30000" noProof="0" dirty="0">
                    <a:ln>
                      <a:noFill/>
                    </a:ln>
                    <a:solidFill>
                      <a:prstClr val="black"/>
                    </a:solidFill>
                    <a:effectLst/>
                    <a:uLnTx/>
                    <a:uFillTx/>
                    <a:latin typeface="Times New Roman" panose="02020603050405020304" pitchFamily="18" charset="0"/>
                    <a:ea typeface="等线" panose="02010600030101010101" pitchFamily="2" charset="-122"/>
                    <a:sym typeface="+mn-ea"/>
                  </a:rPr>
                  <a:t>[2]</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，并基于现有研究现状，对当前算法框架提出改进，或解决现有算法中的一些不足</a:t>
                </a:r>
                <a:r>
                  <a:rPr kumimoji="0" lang="en-US" altLang="zh-CN" sz="1800" b="0" i="0" u="none" strike="noStrike" kern="1200" cap="none" spc="0" normalizeH="0" baseline="30000" noProof="0" dirty="0">
                    <a:ln>
                      <a:noFill/>
                    </a:ln>
                    <a:solidFill>
                      <a:prstClr val="black"/>
                    </a:solidFill>
                    <a:effectLst/>
                    <a:uLnTx/>
                    <a:uFillTx/>
                    <a:latin typeface="Times New Roman" panose="02020603050405020304" pitchFamily="18" charset="0"/>
                    <a:ea typeface="等线" panose="02010600030101010101" pitchFamily="2" charset="-122"/>
                    <a:cs typeface="+mn-cs"/>
                  </a:rPr>
                  <a:t> [3]</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a:t>
                </a:r>
                <a:br>
                  <a:rPr kumimoji="0" lang="zh-CN" altLang="en-US"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br>
                <a:endParaRPr kumimoji="0" lang="zh-CN" altLang="en-US"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mc:Choice>
        <mc:Fallback>
          <p:sp>
            <p:nvSpPr>
              <p:cNvPr id="2" name="文本框 1"/>
              <p:cNvSpPr txBox="1">
                <a:spLocks noRot="1" noChangeAspect="1" noMove="1" noResize="1" noEditPoints="1" noAdjustHandles="1" noChangeArrowheads="1" noChangeShapeType="1" noTextEdit="1"/>
              </p:cNvSpPr>
              <p:nvPr/>
            </p:nvSpPr>
            <p:spPr>
              <a:xfrm>
                <a:off x="953945" y="1114702"/>
                <a:ext cx="9531062" cy="3416320"/>
              </a:xfrm>
              <a:prstGeom prst="rect">
                <a:avLst/>
              </a:prstGeom>
              <a:blipFill rotWithShape="1">
                <a:blip r:embed="rId4"/>
                <a:stretch>
                  <a:fillRect l="-2" t="-8" r="5" b="9"/>
                </a:stretch>
              </a:blipFill>
            </p:spPr>
            <p:txBody>
              <a:bodyPr/>
              <a:lstStyle/>
              <a:p>
                <a:r>
                  <a:rPr lang="zh-CN" altLang="en-US">
                    <a:noFill/>
                  </a:rPr>
                  <a:t> </a:t>
                </a:r>
              </a:p>
            </p:txBody>
          </p:sp>
        </mc:Fallback>
      </mc:AlternateContent>
      <p:sp>
        <p:nvSpPr>
          <p:cNvPr id="3" name="矩形 2"/>
          <p:cNvSpPr/>
          <p:nvPr/>
        </p:nvSpPr>
        <p:spPr>
          <a:xfrm>
            <a:off x="3646025" y="4749987"/>
            <a:ext cx="1522071" cy="526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Map-Elites</a:t>
            </a:r>
            <a:endParaRPr lang="zh-CN" altLang="en-US" dirty="0"/>
          </a:p>
        </p:txBody>
      </p:sp>
      <p:sp>
        <p:nvSpPr>
          <p:cNvPr id="4" name="矩形 3"/>
          <p:cNvSpPr/>
          <p:nvPr/>
        </p:nvSpPr>
        <p:spPr>
          <a:xfrm>
            <a:off x="3646025" y="5492834"/>
            <a:ext cx="1522071" cy="526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TD3</a:t>
            </a:r>
            <a:endParaRPr lang="zh-CN" altLang="en-US" dirty="0"/>
          </a:p>
        </p:txBody>
      </p:sp>
      <p:sp>
        <p:nvSpPr>
          <p:cNvPr id="6" name="矩形 5"/>
          <p:cNvSpPr/>
          <p:nvPr/>
        </p:nvSpPr>
        <p:spPr>
          <a:xfrm>
            <a:off x="6400800" y="5090373"/>
            <a:ext cx="2214623" cy="526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PGA-Map-Elites</a:t>
            </a:r>
            <a:endParaRPr lang="zh-CN" altLang="en-US" dirty="0"/>
          </a:p>
        </p:txBody>
      </p:sp>
      <p:cxnSp>
        <p:nvCxnSpPr>
          <p:cNvPr id="9" name="直接箭头连接符 8"/>
          <p:cNvCxnSpPr>
            <a:stCxn id="3" idx="3"/>
          </p:cNvCxnSpPr>
          <p:nvPr/>
        </p:nvCxnSpPr>
        <p:spPr>
          <a:xfrm>
            <a:off x="5168096" y="5013311"/>
            <a:ext cx="1232704" cy="263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4" idx="3"/>
          </p:cNvCxnSpPr>
          <p:nvPr/>
        </p:nvCxnSpPr>
        <p:spPr>
          <a:xfrm flipV="1">
            <a:off x="5168096" y="5412914"/>
            <a:ext cx="1232704" cy="343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033285" y="4905347"/>
            <a:ext cx="1522071" cy="307777"/>
          </a:xfrm>
          <a:prstGeom prst="rect">
            <a:avLst/>
          </a:prstGeom>
          <a:noFill/>
        </p:spPr>
        <p:txBody>
          <a:bodyPr wrap="square" rtlCol="0">
            <a:spAutoFit/>
          </a:bodyPr>
          <a:lstStyle/>
          <a:p>
            <a:r>
              <a:rPr lang="zh-CN" altLang="en-US" sz="1400" dirty="0"/>
              <a:t>质量多样性优化</a:t>
            </a:r>
            <a:endParaRPr lang="zh-CN" altLang="en-US" sz="1400" dirty="0"/>
          </a:p>
        </p:txBody>
      </p:sp>
      <p:sp>
        <p:nvSpPr>
          <p:cNvPr id="16" name="文本框 15"/>
          <p:cNvSpPr txBox="1"/>
          <p:nvPr/>
        </p:nvSpPr>
        <p:spPr>
          <a:xfrm>
            <a:off x="2125883" y="5651055"/>
            <a:ext cx="1429473" cy="307777"/>
          </a:xfrm>
          <a:prstGeom prst="rect">
            <a:avLst/>
          </a:prstGeom>
          <a:noFill/>
        </p:spPr>
        <p:txBody>
          <a:bodyPr wrap="square" rtlCol="0">
            <a:spAutoFit/>
          </a:bodyPr>
          <a:lstStyle/>
          <a:p>
            <a:r>
              <a:rPr lang="zh-CN" altLang="en-US" sz="1400" dirty="0"/>
              <a:t>强化学习算法</a:t>
            </a:r>
            <a:endParaRPr lang="zh-CN" alt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330534" y="209"/>
            <a:ext cx="2831937" cy="520356"/>
          </a:xfrm>
          <a:prstGeom prst="rect">
            <a:avLst/>
          </a:prstGeom>
        </p:spPr>
      </p:pic>
      <p:sp>
        <p:nvSpPr>
          <p:cNvPr id="5" name="矩形 4"/>
          <p:cNvSpPr/>
          <p:nvPr/>
        </p:nvSpPr>
        <p:spPr>
          <a:xfrm>
            <a:off x="371631" y="469636"/>
            <a:ext cx="9822180"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8B7567"/>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sym typeface="+mn-ea"/>
              </a:rPr>
              <a:t>项目</a:t>
            </a:r>
            <a:r>
              <a:rPr lang="zh-CN" altLang="en-US" sz="3600" b="1"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sym typeface="+mn-ea"/>
              </a:rPr>
              <a:t>初期</a:t>
            </a:r>
            <a:r>
              <a:rPr kumimoji="0" lang="zh-CN" altLang="en-US" sz="3600" b="1" i="0" u="none" strike="noStrike" kern="1200" cap="none" spc="0" normalizeH="0" baseline="0" noProof="0" dirty="0">
                <a:ln>
                  <a:noFill/>
                </a:ln>
                <a:solidFill>
                  <a:srgbClr val="8B7567"/>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sym typeface="+mn-ea"/>
              </a:rPr>
              <a:t>（</a:t>
            </a:r>
            <a:r>
              <a:rPr kumimoji="0" lang="en-US" altLang="zh-CN" sz="3600" b="1" i="0" u="none" strike="noStrike" kern="1200" cap="none" spc="0" normalizeH="0" baseline="0" noProof="0" dirty="0">
                <a:ln>
                  <a:noFill/>
                </a:ln>
                <a:solidFill>
                  <a:srgbClr val="8B7567"/>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sym typeface="+mn-ea"/>
              </a:rPr>
              <a:t>1-7</a:t>
            </a:r>
            <a:r>
              <a:rPr kumimoji="0" lang="zh-CN" altLang="en-US" sz="3600" b="1" i="0" u="none" strike="noStrike" kern="1200" cap="none" spc="0" normalizeH="0" baseline="0" noProof="0" dirty="0">
                <a:ln>
                  <a:noFill/>
                </a:ln>
                <a:solidFill>
                  <a:srgbClr val="8B7567"/>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sym typeface="+mn-ea"/>
              </a:rPr>
              <a:t>周）</a:t>
            </a:r>
            <a:endParaRPr kumimoji="0" lang="en-US" altLang="zh-CN" sz="2800" b="1" i="0" u="sng" strike="noStrike" kern="1200" cap="none" spc="600" normalizeH="0" baseline="0" noProof="0" dirty="0">
              <a:ln>
                <a:noFill/>
              </a:ln>
              <a:solidFill>
                <a:srgbClr val="8B7567"/>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 name="文本框 2"/>
          <p:cNvSpPr txBox="1"/>
          <p:nvPr/>
        </p:nvSpPr>
        <p:spPr>
          <a:xfrm>
            <a:off x="855678" y="1223319"/>
            <a:ext cx="9627079" cy="480131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dirty="0"/>
              <a:t>        初期阶段，我们首先了解质量多样性算法的思想，阅读文献 “</a:t>
            </a:r>
            <a:r>
              <a:rPr lang="en-US" altLang="zh-CN" dirty="0"/>
              <a:t>Illuminating search spaces by mapping elites” [1] </a:t>
            </a:r>
            <a:r>
              <a:rPr lang="zh-CN" altLang="en-US" dirty="0"/>
              <a:t>，了解算法的产生背景及伪代码过程和相关应用。其次，学习复现和配置不同的强化学习算法，理解其核心思想。同时，了解并尝试配置文章“</a:t>
            </a:r>
            <a:r>
              <a:rPr lang="en-US" altLang="zh-CN" dirty="0"/>
              <a:t>Policy gradient assisted MAP-Elites” [2]</a:t>
            </a:r>
            <a:r>
              <a:rPr lang="zh-CN" altLang="en-US" dirty="0"/>
              <a:t>中的测试环境</a:t>
            </a:r>
            <a:r>
              <a:rPr lang="en-US" altLang="zh-CN" dirty="0"/>
              <a:t>QDgym</a:t>
            </a:r>
            <a:r>
              <a:rPr lang="zh-CN" altLang="en-US" dirty="0"/>
              <a:t>。</a:t>
            </a:r>
            <a:endParaRPr lang="zh-CN" altLang="en-US" dirty="0"/>
          </a:p>
          <a:p>
            <a:endParaRPr lang="en-US" altLang="zh-CN" dirty="0"/>
          </a:p>
          <a:p>
            <a:r>
              <a:rPr lang="zh-CN" altLang="en-US" dirty="0"/>
              <a:t>         文章</a:t>
            </a:r>
            <a:r>
              <a:rPr lang="en-US" altLang="zh-CN" dirty="0"/>
              <a:t> </a:t>
            </a:r>
            <a:r>
              <a:rPr lang="zh-CN" altLang="en-US" dirty="0"/>
              <a:t>“</a:t>
            </a:r>
            <a:r>
              <a:rPr lang="zh-CN" altLang="en-US" dirty="0">
                <a:sym typeface="+mn-ea"/>
              </a:rPr>
              <a:t>Policy gradient assisted MAP-Elites”</a:t>
            </a:r>
            <a:r>
              <a:rPr lang="zh-CN" altLang="en-US" dirty="0"/>
              <a:t> </a:t>
            </a:r>
            <a:r>
              <a:rPr lang="en-US" altLang="zh-CN" dirty="0"/>
              <a:t>[2] </a:t>
            </a:r>
            <a:r>
              <a:rPr lang="zh-CN" altLang="en-US" dirty="0"/>
              <a:t>提出了一个可更换基础 </a:t>
            </a:r>
            <a:r>
              <a:rPr lang="en-US" altLang="zh-CN" dirty="0"/>
              <a:t>DRL </a:t>
            </a:r>
            <a:r>
              <a:rPr lang="zh-CN" altLang="en-US" dirty="0"/>
              <a:t>算法的框架。为了理解其中的强化学习算法 </a:t>
            </a:r>
            <a:r>
              <a:rPr lang="en-US" altLang="zh-CN" dirty="0"/>
              <a:t>TD3</a:t>
            </a:r>
            <a:r>
              <a:rPr lang="zh-CN" altLang="en-US" dirty="0"/>
              <a:t>，我们制定了具体的算法学习路线：</a:t>
            </a:r>
            <a:br>
              <a:rPr lang="zh-CN" altLang="en-US" dirty="0"/>
            </a:br>
            <a:r>
              <a:rPr lang="en-US" altLang="zh-CN" dirty="0"/>
              <a:t>Q-learning →Policy Gradient →Deep-Q-Network →Deep Deterministic Policy Gradient (DDPG)</a:t>
            </a:r>
            <a:br>
              <a:rPr lang="en-US" altLang="zh-CN" dirty="0"/>
            </a:br>
            <a:r>
              <a:rPr lang="en-US" altLang="zh-CN" dirty="0"/>
              <a:t>→ Twin Delayed Deep Deterministic policy gradient (TD3)</a:t>
            </a:r>
            <a:endParaRPr lang="en-US" altLang="zh-CN" dirty="0"/>
          </a:p>
          <a:p>
            <a:br>
              <a:rPr lang="en-US" altLang="zh-CN" dirty="0"/>
            </a:br>
            <a:r>
              <a:rPr lang="en-US" altLang="zh-CN" dirty="0"/>
              <a:t>       </a:t>
            </a:r>
            <a:r>
              <a:rPr lang="zh-CN" altLang="en-US" dirty="0"/>
              <a:t>在强化算法中，</a:t>
            </a:r>
            <a:r>
              <a:rPr lang="en-US" altLang="zh-CN" dirty="0"/>
              <a:t>Q-learning </a:t>
            </a:r>
            <a:r>
              <a:rPr lang="zh-CN" altLang="en-US" dirty="0"/>
              <a:t>和 </a:t>
            </a:r>
            <a:r>
              <a:rPr lang="en-US" altLang="zh-CN" dirty="0"/>
              <a:t>Deep-Q-Network </a:t>
            </a:r>
            <a:r>
              <a:rPr lang="zh-CN" altLang="en-US" dirty="0"/>
              <a:t>是基于价值（</a:t>
            </a:r>
            <a:r>
              <a:rPr lang="en-US" altLang="zh-CN" dirty="0"/>
              <a:t>value-based</a:t>
            </a:r>
            <a:r>
              <a:rPr lang="zh-CN" altLang="en-US" dirty="0"/>
              <a:t>），</a:t>
            </a:r>
            <a:r>
              <a:rPr lang="en-US" altLang="zh-CN" dirty="0"/>
              <a:t>Policy-Gradient </a:t>
            </a:r>
            <a:r>
              <a:rPr lang="zh-CN" altLang="en-US" dirty="0"/>
              <a:t>是基于策略（</a:t>
            </a:r>
            <a:r>
              <a:rPr lang="en-US" altLang="zh-CN" dirty="0"/>
              <a:t>policy-based</a:t>
            </a:r>
            <a:r>
              <a:rPr lang="zh-CN" altLang="en-US" dirty="0"/>
              <a:t>），</a:t>
            </a:r>
            <a:r>
              <a:rPr lang="en-US" altLang="zh-CN" dirty="0"/>
              <a:t>DDPG </a:t>
            </a:r>
            <a:r>
              <a:rPr lang="zh-CN" altLang="en-US" dirty="0"/>
              <a:t>是两者的融合（</a:t>
            </a:r>
            <a:r>
              <a:rPr lang="en-US" altLang="zh-CN" dirty="0"/>
              <a:t>actor-critic</a:t>
            </a:r>
            <a:r>
              <a:rPr lang="zh-CN" altLang="en-US" dirty="0"/>
              <a:t>），</a:t>
            </a:r>
            <a:r>
              <a:rPr lang="en-US" altLang="zh-CN" dirty="0"/>
              <a:t>TD3 </a:t>
            </a:r>
            <a:r>
              <a:rPr lang="zh-CN" altLang="en-US" dirty="0"/>
              <a:t>在 </a:t>
            </a:r>
            <a:r>
              <a:rPr lang="en-US" altLang="zh-CN" dirty="0"/>
              <a:t>DDPG </a:t>
            </a:r>
            <a:r>
              <a:rPr lang="zh-CN" altLang="en-US" dirty="0"/>
              <a:t>基础上实现了更多优化。</a:t>
            </a:r>
            <a:endParaRPr lang="en-US" altLang="zh-CN" dirty="0"/>
          </a:p>
          <a:p>
            <a:endParaRPr lang="en-US" altLang="zh-CN" dirty="0"/>
          </a:p>
          <a:p>
            <a:r>
              <a:rPr lang="en-US" altLang="zh-CN" dirty="0"/>
              <a:t>       </a:t>
            </a:r>
            <a:r>
              <a:rPr lang="zh-CN" altLang="en-US" dirty="0"/>
              <a:t>我们先后学习这些算法，去更好理解强化学习，深度学习（</a:t>
            </a:r>
            <a:r>
              <a:rPr lang="en-US" altLang="zh-CN" dirty="0"/>
              <a:t>DQN</a:t>
            </a:r>
            <a:r>
              <a:rPr lang="zh-CN" altLang="en-US" dirty="0"/>
              <a:t>算法），以最终复现目前最优的版本</a:t>
            </a:r>
            <a:r>
              <a:rPr lang="en-US" altLang="zh-CN" dirty="0"/>
              <a:t>——DRL </a:t>
            </a:r>
            <a:r>
              <a:rPr lang="zh-CN" altLang="en-US" dirty="0"/>
              <a:t>算法</a:t>
            </a:r>
            <a:r>
              <a:rPr lang="en-US" altLang="zh-CN" dirty="0"/>
              <a:t>TD3[4]</a:t>
            </a:r>
            <a:r>
              <a:rPr lang="zh-CN" altLang="en-US" dirty="0"/>
              <a:t>，实现“</a:t>
            </a:r>
            <a:r>
              <a:rPr lang="zh-CN" altLang="en-US" dirty="0">
                <a:sym typeface="+mn-ea"/>
              </a:rPr>
              <a:t>Policy gradient assisted MAP-Elites”</a:t>
            </a:r>
            <a:r>
              <a:rPr lang="en-US" altLang="zh-CN" dirty="0"/>
              <a:t>[2] </a:t>
            </a:r>
            <a:r>
              <a:rPr lang="zh-CN" altLang="en-US" dirty="0"/>
              <a:t>中的 </a:t>
            </a:r>
            <a:r>
              <a:rPr lang="en-US" altLang="zh-CN" dirty="0"/>
              <a:t>PGA-Map-Elites </a:t>
            </a:r>
            <a:r>
              <a:rPr lang="zh-CN" altLang="en-US" dirty="0"/>
              <a:t>算法。</a:t>
            </a:r>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330534" y="209"/>
            <a:ext cx="2831937" cy="520356"/>
          </a:xfrm>
          <a:prstGeom prst="rect">
            <a:avLst/>
          </a:prstGeom>
        </p:spPr>
      </p:pic>
      <p:sp>
        <p:nvSpPr>
          <p:cNvPr id="5" name="矩形 4"/>
          <p:cNvSpPr/>
          <p:nvPr/>
        </p:nvSpPr>
        <p:spPr>
          <a:xfrm>
            <a:off x="371631" y="469636"/>
            <a:ext cx="9822180"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8B7567"/>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sym typeface="+mn-ea"/>
              </a:rPr>
              <a:t>项目中期（</a:t>
            </a:r>
            <a:r>
              <a:rPr lang="en-US" altLang="zh-CN" sz="3600" b="1"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sym typeface="+mn-ea"/>
              </a:rPr>
              <a:t>8</a:t>
            </a:r>
            <a:r>
              <a:rPr kumimoji="0" lang="en-US" altLang="zh-CN" sz="3600" b="1" i="0" u="none" strike="noStrike" kern="1200" cap="none" spc="0" normalizeH="0" baseline="0" noProof="0" dirty="0">
                <a:ln>
                  <a:noFill/>
                </a:ln>
                <a:solidFill>
                  <a:srgbClr val="8B7567"/>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sym typeface="+mn-ea"/>
              </a:rPr>
              <a:t>-12</a:t>
            </a:r>
            <a:r>
              <a:rPr kumimoji="0" lang="zh-CN" altLang="en-US" sz="3600" b="1" i="0" u="none" strike="noStrike" kern="1200" cap="none" spc="0" normalizeH="0" baseline="0" noProof="0" dirty="0">
                <a:ln>
                  <a:noFill/>
                </a:ln>
                <a:solidFill>
                  <a:srgbClr val="8B7567"/>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sym typeface="+mn-ea"/>
              </a:rPr>
              <a:t>周）</a:t>
            </a:r>
            <a:endParaRPr kumimoji="0" lang="en-US" altLang="zh-CN" sz="2800" b="1" i="0" u="sng" strike="noStrike" kern="1200" cap="none" spc="600" normalizeH="0" baseline="0" noProof="0" dirty="0">
              <a:ln>
                <a:noFill/>
              </a:ln>
              <a:solidFill>
                <a:srgbClr val="8B7567"/>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 name="文本框 2"/>
          <p:cNvSpPr txBox="1"/>
          <p:nvPr/>
        </p:nvSpPr>
        <p:spPr>
          <a:xfrm>
            <a:off x="2286635" y="2011045"/>
            <a:ext cx="7618730" cy="203009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b="0" i="0" dirty="0"/>
              <a:t>        </a:t>
            </a:r>
            <a:r>
              <a:rPr b="0" i="0" dirty="0"/>
              <a:t>沿着既定的算法学习路线，学习复现DQN、DDPG，并完成PGA-Map-Elites算法中所需的TD3算法的复现，对算法进行调参测试。</a:t>
            </a:r>
            <a:endParaRPr b="0" i="0" dirty="0"/>
          </a:p>
          <a:p>
            <a:endParaRPr kumimoji="0" lang="en-US" altLang="zh-CN"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       结合TD3与MAP-Elites最终初步复现“Policy gradient assisted MAP-Elites”</a:t>
            </a:r>
            <a:r>
              <a:rPr lang="en-US" altLang="zh-CN" dirty="0">
                <a:sym typeface="+mn-ea"/>
              </a:rPr>
              <a:t>[2]</a:t>
            </a:r>
            <a:r>
              <a:rPr kumimoji="0" lang="zh-CN" altLang="en-US"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，将其应用于QDGym环境进行训练模型测试并与原论文的实验结果进行比较。</a:t>
            </a:r>
            <a:endParaRPr lang="en-US" altLang="zh-CN" dirty="0">
              <a:solidFill>
                <a:prstClr val="black"/>
              </a:solidFill>
              <a:latin typeface="等线" panose="02010600030101010101" pitchFamily="2" charset="-122"/>
              <a:ea typeface="等线"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solidFill>
                <a:prstClr val="black"/>
              </a:solidFill>
              <a:latin typeface="等线" panose="02010600030101010101" pitchFamily="2" charset="-122"/>
              <a:ea typeface="等线" panose="02010600030101010101"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330534" y="209"/>
            <a:ext cx="2831937" cy="520356"/>
          </a:xfrm>
          <a:prstGeom prst="rect">
            <a:avLst/>
          </a:prstGeom>
        </p:spPr>
      </p:pic>
      <p:sp>
        <p:nvSpPr>
          <p:cNvPr id="5" name="矩形 4"/>
          <p:cNvSpPr/>
          <p:nvPr/>
        </p:nvSpPr>
        <p:spPr>
          <a:xfrm>
            <a:off x="371631" y="469636"/>
            <a:ext cx="9822180"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8B7567"/>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sym typeface="+mn-ea"/>
              </a:rPr>
              <a:t>后期规划</a:t>
            </a:r>
            <a:endParaRPr kumimoji="0" lang="en-US" altLang="zh-CN" sz="2800" b="1" i="0" u="sng" strike="noStrike" kern="1200" cap="none" spc="600" normalizeH="0" baseline="0" noProof="0" dirty="0">
              <a:ln>
                <a:noFill/>
              </a:ln>
              <a:solidFill>
                <a:srgbClr val="8B7567"/>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 name="文本框 2"/>
          <p:cNvSpPr txBox="1"/>
          <p:nvPr/>
        </p:nvSpPr>
        <p:spPr>
          <a:xfrm>
            <a:off x="1565275" y="1684020"/>
            <a:ext cx="7963535" cy="258445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0" i="0" dirty="0"/>
              <a:t>         </a:t>
            </a:r>
            <a:endParaRPr lang="en-US" b="0" i="0" dirty="0"/>
          </a:p>
          <a:p>
            <a:pPr indent="457200"/>
            <a:r>
              <a:rPr b="0" i="0" dirty="0" err="1"/>
              <a:t>在项目的后期阶段，</a:t>
            </a:r>
            <a:r>
              <a:rPr lang="zh-CN" b="0" i="0" dirty="0" err="1"/>
              <a:t>我们将</a:t>
            </a:r>
            <a:r>
              <a:rPr b="0" i="0"/>
              <a:t>在完成PGA-MAP-Elites算法的复现基础上，根据具体实现细节，进行优化，测试。目前已想到的优化方向：经验回放区的更新方式，优化神经网络的层次构建，添加噪声的方式，损失函数的计算等。</a:t>
            </a:r>
            <a:endParaRPr b="0" i="0"/>
          </a:p>
          <a:p>
            <a:endParaRPr lang="en-US" dirty="0"/>
          </a:p>
          <a:p>
            <a:r>
              <a:rPr lang="en-US" dirty="0"/>
              <a:t>         </a:t>
            </a:r>
            <a:endParaRPr lang="en-US" dirty="0"/>
          </a:p>
          <a:p>
            <a:r>
              <a:rPr lang="en-US" b="0" i="0" dirty="0"/>
              <a:t>         </a:t>
            </a:r>
            <a:r>
              <a:rPr b="0" i="0" dirty="0" err="1"/>
              <a:t>在此基础上总结其不足及改进方向，尝试替换其他DRL算法</a:t>
            </a:r>
            <a:r>
              <a:rPr lang="zh-CN" altLang="en-US" b="0" i="0" dirty="0"/>
              <a:t>或者测试环境，</a:t>
            </a:r>
            <a:r>
              <a:rPr b="0" i="0" dirty="0" err="1"/>
              <a:t>进行对比测试，优化，以期最终</a:t>
            </a:r>
            <a:r>
              <a:rPr lang="zh-CN" altLang="en-US" b="0" i="0" dirty="0"/>
              <a:t>得出相对全面地结果。</a:t>
            </a:r>
            <a:r>
              <a:rPr b="0" i="0" dirty="0" err="1"/>
              <a:t>实现基于强化学习和质量多样性算法的多样策略生成目标</a:t>
            </a:r>
            <a:r>
              <a:rPr b="0" i="0" dirty="0"/>
              <a:t>。</a:t>
            </a:r>
            <a:endParaRPr b="0" i="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
            <a:extLst>
              <a:ext uri="{BEBA8EAE-BF5A-486C-A8C5-ECC9F3942E4B}">
                <a14:imgProps xmlns:a14="http://schemas.microsoft.com/office/drawing/2010/main">
                  <a14:imgLayer r:embed="rId2">
                    <a14:imgEffect>
                      <a14:brightnessContrast bright="-20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3216910" y="1765699"/>
            <a:ext cx="5758180" cy="3343492"/>
            <a:chOff x="3216910" y="1843303"/>
            <a:chExt cx="5758180" cy="3343492"/>
          </a:xfrm>
        </p:grpSpPr>
        <p:pic>
          <p:nvPicPr>
            <p:cNvPr id="3" name="图形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16910" y="3766935"/>
              <a:ext cx="5758180" cy="1419860"/>
            </a:xfrm>
            <a:prstGeom prst="rect">
              <a:avLst/>
            </a:prstGeom>
          </p:spPr>
        </p:pic>
        <p:sp>
          <p:nvSpPr>
            <p:cNvPr id="29" name="矩形 28"/>
            <p:cNvSpPr/>
            <p:nvPr/>
          </p:nvSpPr>
          <p:spPr>
            <a:xfrm>
              <a:off x="4456589" y="1843303"/>
              <a:ext cx="3278823" cy="2061210"/>
            </a:xfrm>
            <a:prstGeom prst="rect">
              <a:avLst/>
            </a:prstGeom>
            <a:effectLst/>
          </p:spPr>
          <p:txBody>
            <a:bodyPr wrap="square">
              <a:spAutoFit/>
            </a:bodyPr>
            <a:lstStyle/>
            <a:p>
              <a:pPr algn="ctr"/>
              <a:r>
                <a:rPr lang="en-US" altLang="zh-CN" sz="12800" dirty="0">
                  <a:solidFill>
                    <a:schemeClr val="bg1"/>
                  </a:solidFill>
                  <a:effectLst/>
                  <a:latin typeface="思源宋体 CN Heavy" panose="02020900000000000000" pitchFamily="18" charset="-122"/>
                  <a:ea typeface="思源宋体 CN Heavy" panose="02020900000000000000" pitchFamily="18" charset="-122"/>
                </a:rPr>
                <a:t>2</a:t>
              </a:r>
              <a:endParaRPr lang="en-US" altLang="zh-CN" sz="12800" dirty="0">
                <a:solidFill>
                  <a:schemeClr val="bg1"/>
                </a:solidFill>
                <a:effectLst/>
                <a:latin typeface="思源宋体 CN Heavy" panose="02020900000000000000" pitchFamily="18" charset="-122"/>
                <a:ea typeface="思源宋体 CN Heavy" panose="02020900000000000000" pitchFamily="18" charset="-122"/>
              </a:endParaRPr>
            </a:p>
          </p:txBody>
        </p:sp>
      </p:grpSp>
      <p:pic>
        <p:nvPicPr>
          <p:cNvPr id="11" name="图形 10"/>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80030" y="553929"/>
            <a:ext cx="2831940" cy="520356"/>
          </a:xfrm>
          <a:prstGeom prst="rect">
            <a:avLst/>
          </a:prstGeom>
        </p:spPr>
      </p:pic>
      <p:sp>
        <p:nvSpPr>
          <p:cNvPr id="6" name="矩形 5"/>
          <p:cNvSpPr/>
          <p:nvPr/>
        </p:nvSpPr>
        <p:spPr>
          <a:xfrm>
            <a:off x="3775710" y="3995184"/>
            <a:ext cx="4640580" cy="953135"/>
          </a:xfrm>
          <a:prstGeom prst="rect">
            <a:avLst/>
          </a:prstGeom>
        </p:spPr>
        <p:txBody>
          <a:bodyPr wrap="square">
            <a:spAutoFit/>
          </a:bodyPr>
          <a:p>
            <a:pPr algn="ctr"/>
            <a:r>
              <a:rPr lang="en-US" altLang="zh-CN" sz="2800" b="1" spc="600" dirty="0">
                <a:solidFill>
                  <a:srgbClr val="5F493F"/>
                </a:solidFill>
                <a:latin typeface="华文中宋" panose="02010600040101010101" charset="-122"/>
                <a:ea typeface="华文中宋" panose="02010600040101010101" charset="-122"/>
                <a:cs typeface="Open Sans" panose="020B0606030504020204" pitchFamily="34" charset="0"/>
                <a:sym typeface="+mn-ea"/>
              </a:rPr>
              <a:t>PGA-MAP-</a:t>
            </a:r>
            <a:r>
              <a:rPr lang="en-US" altLang="zh-CN" sz="2800" b="1" spc="600" dirty="0">
                <a:solidFill>
                  <a:srgbClr val="5F493F"/>
                </a:solidFill>
                <a:latin typeface="华文中宋" panose="02010600040101010101" charset="-122"/>
                <a:ea typeface="华文中宋" panose="02010600040101010101" charset="-122"/>
                <a:cs typeface="Open Sans" panose="020B0606030504020204" pitchFamily="34" charset="0"/>
                <a:sym typeface="+mn-ea"/>
              </a:rPr>
              <a:t>Elites</a:t>
            </a:r>
            <a:endParaRPr lang="en-US" altLang="zh-CN" sz="2800" b="1" spc="600" dirty="0">
              <a:solidFill>
                <a:srgbClr val="5F493F"/>
              </a:solidFill>
              <a:latin typeface="华文中宋" panose="02010600040101010101" charset="-122"/>
              <a:ea typeface="华文中宋" panose="02010600040101010101" charset="-122"/>
              <a:cs typeface="Open Sans" panose="020B0606030504020204" pitchFamily="34" charset="0"/>
              <a:sym typeface="+mn-ea"/>
            </a:endParaRPr>
          </a:p>
          <a:p>
            <a:pPr algn="ctr"/>
            <a:r>
              <a:rPr lang="zh-CN" altLang="en-US" sz="2800" b="1" spc="600" dirty="0">
                <a:solidFill>
                  <a:srgbClr val="5F493F"/>
                </a:solidFill>
                <a:latin typeface="华文中宋" panose="02010600040101010101" charset="-122"/>
                <a:ea typeface="华文中宋" panose="02010600040101010101" charset="-122"/>
                <a:cs typeface="Open Sans" panose="020B0606030504020204" pitchFamily="34" charset="0"/>
                <a:sym typeface="+mn-ea"/>
              </a:rPr>
              <a:t>概览</a:t>
            </a:r>
            <a:endParaRPr lang="zh-CN" altLang="en-US" sz="2800" b="1" spc="600" dirty="0">
              <a:solidFill>
                <a:srgbClr val="5F493F"/>
              </a:solidFill>
              <a:latin typeface="华文中宋" panose="02010600040101010101" charset="-122"/>
              <a:ea typeface="华文中宋" panose="02010600040101010101" charset="-122"/>
              <a:cs typeface="Open Sans" panose="020B0606030504020204" pitchFamily="34" charset="0"/>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330534" y="209"/>
            <a:ext cx="2831937" cy="520356"/>
          </a:xfrm>
          <a:prstGeom prst="rect">
            <a:avLst/>
          </a:prstGeom>
        </p:spPr>
      </p:pic>
      <p:sp>
        <p:nvSpPr>
          <p:cNvPr id="5" name="矩形 4"/>
          <p:cNvSpPr/>
          <p:nvPr/>
        </p:nvSpPr>
        <p:spPr>
          <a:xfrm>
            <a:off x="371631" y="469636"/>
            <a:ext cx="9822180" cy="52197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a:solidFill>
                  <a:srgbClr val="5F493F"/>
                </a:solidFill>
                <a:latin typeface="等线" panose="02010600030101010101" pitchFamily="2" charset="-122"/>
                <a:ea typeface="等线" panose="02010600030101010101" pitchFamily="2" charset="-122"/>
                <a:sym typeface="+mn-ea"/>
              </a:rPr>
              <a:t>Pseudo code</a:t>
            </a:r>
            <a:endParaRPr kumimoji="0" lang="zh-CN" altLang="en-US" sz="3600" b="1" i="0" u="none" strike="noStrike" kern="1200" cap="none" spc="0" normalizeH="0" baseline="0" noProof="0" dirty="0">
              <a:ln>
                <a:noFill/>
              </a:ln>
              <a:solidFill>
                <a:srgbClr val="8B7567"/>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sym typeface="+mn-ea"/>
            </a:endParaRPr>
          </a:p>
        </p:txBody>
      </p:sp>
      <p:pic>
        <p:nvPicPr>
          <p:cNvPr id="10" name="图片 9"/>
          <p:cNvPicPr>
            <a:picLocks noChangeAspect="1"/>
          </p:cNvPicPr>
          <p:nvPr/>
        </p:nvPicPr>
        <p:blipFill>
          <a:blip r:embed="rId4"/>
          <a:stretch>
            <a:fillRect/>
          </a:stretch>
        </p:blipFill>
        <p:spPr>
          <a:xfrm>
            <a:off x="489585" y="1196975"/>
            <a:ext cx="4343400" cy="5178425"/>
          </a:xfrm>
          <a:prstGeom prst="rect">
            <a:avLst/>
          </a:prstGeom>
        </p:spPr>
      </p:pic>
      <p:sp>
        <p:nvSpPr>
          <p:cNvPr id="2" name="文本框 1"/>
          <p:cNvSpPr txBox="1"/>
          <p:nvPr/>
        </p:nvSpPr>
        <p:spPr>
          <a:xfrm>
            <a:off x="5361305" y="1196975"/>
            <a:ext cx="4923155" cy="4523105"/>
          </a:xfrm>
          <a:prstGeom prst="rect">
            <a:avLst/>
          </a:prstGeom>
          <a:noFill/>
        </p:spPr>
        <p:txBody>
          <a:bodyPr wrap="square" rtlCol="0">
            <a:spAutoFit/>
          </a:bodyPr>
          <a:p>
            <a:r>
              <a:rPr lang="zh-CN" altLang="en-US"/>
              <a:t>目标：在每一个特征空间的单元格内找到性能最优的</a:t>
            </a:r>
            <a:r>
              <a:rPr lang="en-US" altLang="zh-CN"/>
              <a:t>   </a:t>
            </a:r>
            <a:r>
              <a:rPr lang="zh-CN" altLang="en-US"/>
              <a:t>（</a:t>
            </a:r>
            <a:r>
              <a:rPr lang="en-US" altLang="zh-CN"/>
              <a:t>actor</a:t>
            </a:r>
            <a:r>
              <a:rPr lang="zh-CN" altLang="en-US"/>
              <a:t>）。</a:t>
            </a:r>
            <a:r>
              <a:rPr lang="en-US" altLang="zh-CN"/>
              <a:t> </a:t>
            </a:r>
            <a:endParaRPr lang="en-US" altLang="zh-CN"/>
          </a:p>
          <a:p>
            <a:endParaRPr lang="zh-CN" altLang="en-US"/>
          </a:p>
          <a:p>
            <a:r>
              <a:rPr lang="zh-CN" altLang="en-US"/>
              <a:t>首先我们初始化TD3算法需要的神经网络并将特征空间划分单元格。循环中，我们每次迭代生成b个actor，一共需要生成I个。其中，前G个actor由随机函数生成。对于之后的每b个actor，其中1个由</a:t>
            </a:r>
            <a:r>
              <a:rPr lang="en-US" altLang="zh-CN"/>
              <a:t>train_critic</a:t>
            </a:r>
            <a:r>
              <a:rPr lang="zh-CN" altLang="en-US"/>
              <a:t>函数生成，旨在找到表现较好的actor并将其保留；另外b-1个actor由variation函数生</a:t>
            </a:r>
            <a:r>
              <a:rPr lang="zh-CN" altLang="en-US"/>
              <a:t>成，旨在通过杂交（crossover）和梯度优化方法将当前表现较好的actor结合或稍加改动，以获得表现更好的actor。每次生成b个actor后查找每个actor对应的单元格，若单元格中没有actor，则将当前actor加入该单元格；若已有的actor的性能劣于当前，则将当前actor替换已有actor。</a:t>
            </a:r>
            <a:endParaRPr lang="zh-CN" altLang="en-US"/>
          </a:p>
        </p:txBody>
      </p:sp>
      <p:pic>
        <p:nvPicPr>
          <p:cNvPr id="6" name="334E55B0-647D-440b-865C-3EC943EB4CBC-1" descr="wpsoffice"/>
          <p:cNvPicPr>
            <a:picLocks noChangeAspect="1"/>
          </p:cNvPicPr>
          <p:nvPr/>
        </p:nvPicPr>
        <p:blipFill>
          <a:blip r:embed="rId5"/>
          <a:stretch>
            <a:fillRect/>
          </a:stretch>
        </p:blipFill>
        <p:spPr>
          <a:xfrm>
            <a:off x="6170930" y="1565910"/>
            <a:ext cx="189230" cy="152400"/>
          </a:xfrm>
          <a:prstGeom prst="rect">
            <a:avLst/>
          </a:prstGeom>
        </p:spPr>
      </p:pic>
    </p:spTree>
  </p:cSld>
  <p:clrMapOvr>
    <a:masterClrMapping/>
  </p:clrMapOvr>
</p:sld>
</file>

<file path=ppt/tags/tag1.xml><?xml version="1.0" encoding="utf-8"?>
<p:tagLst xmlns:p="http://schemas.openxmlformats.org/presentationml/2006/main">
  <p:tag name="KSO_WM_UNIT_PLACING_PICTURE_USER_VIEWPORT" val="{&quot;height&quot;:5520,&quot;width&quot;:7590}"/>
</p:tagLst>
</file>

<file path=ppt/tags/tag2.xml><?xml version="1.0" encoding="utf-8"?>
<p:tagLst xmlns:p="http://schemas.openxmlformats.org/presentationml/2006/main">
  <p:tag name="KSO_WM_UNIT_TABLE_BEAUTIFY" val="smartTable{a1d099e0-1139-4776-a5cb-4891ec3aef23}"/>
</p:tagLst>
</file>

<file path=ppt/tags/tag4.xml><?xml version="1.0" encoding="utf-8"?>
<p:tagLst xmlns:p="http://schemas.openxmlformats.org/presentationml/2006/main">
  <p:tag name="COMMONDATA" val="eyJoZGlkIjoiZDliN2M5NzVmZjc0ZGNlNWJiMzA0ZDhjNzY2NWJhMzUifQ=="/>
  <p:tag name="KSO_WPP_MARK_KEY" val="a8532bfc-6000-48f2-854d-4aa894d4efe9"/>
</p:tagLst>
</file>

<file path=ppt/theme/theme1.xml><?xml version="1.0" encoding="utf-8"?>
<a:theme xmlns:a="http://schemas.openxmlformats.org/drawingml/2006/main" name="已停用母版样式">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334E55B0-647D-440b-865C-3EC943EB4CBC-1">
      <extobjdata type="334E55B0-647D-440b-865C-3EC943EB4CBC" data="ewoJIkltZ1NldHRpbmdKc29uIiA6ICJ7XCJkcGlcIjpcIjYwMFwiLFwiZm9ybWF0XCI6XCJQTkdcIixcInRyYW5zcGFyZW50XCI6dHJ1ZSxcImF1dG9cIjpmYWxzZX0iLAoJIkxhdGV4IiA6ICJJQ1JjY0dra0lBPT0iLAoJIkxhdGV4SW1nQmFzZTY0IiA6ICJpVkJPUncwS0dnb0FBQUFOU1VoRVVnQUFBQzRBQUFBbEJBTUFBQURQVU1iSEFBQUFNRkJNVkVYLy8vOEFBQUFBQUFBQUFBQUFBQUFBQUFBQUFBQUFBQUFBQUFBQUFBQUFBQUFBQUFBQUFBQUFBQUFBQUFBQUFBQXYzYUI3QUFBQUQzUlNUbE1BSW9uTjc5MUVFS3N5Vkx0bWRwbTBySHJZQUFBQUNYQklXWE1BQUE3RUFBQU94QUdWS3c0YkFBQUJZMGxFUVZRb0ZXV1NTMUxDUUJDR0p3U0pDZ29MOTFMbEFhQXFwVnZadUk0YjNZWWJSRStBYXpmeEJuQUVEMkJWdkFIZUFHOFExT0JiZi91UmlVbm9SVCsrN2tuM2RNWVlFdWNnUUVWV1k4WmVYSUVjakpqdnJXRXNDYmZXTWZyRXAwQjI1aC9DSnpuT1dQdlhoTDBBZHoxak9pL2tHL2VidFlpTGM3YnRaOWJkRDlZaWl5OHgzVmMyVTI0bzR1QldiQ1JrUGxKSzUxZnFwVU8yc1JhUkZ6MHBEL3BzUTlIc3hUUFdaZ3RqTnJobnpYS3BwZ0cyTGN3MExIUlR4dC9SVXdXbE5qTCtKbTVLak4xVXh0OUFyOFpsZzJhQ2l5cmZ4cEJCSk4xTHFiWnMxaXpxZktLRHBIVStVSkRVZVNEam03RFd0d01aMzZBMnZ3c1puL2k0TkF6LzRpWEhIdkJRNGJIK0hPSlhaVzdySE9qMWJLNlI5Nk84Zk0veUpqSnhpV3YvUERISHUzckFyNjFsRytKVHd6QS9xQkU5MERmMWtzckYyc1VZQStCUksxanZ3ejZEQ0RqOTUzUFlOWGFSdno1SlJ2akppM1lyQzJxYzJLMTR5VkZlOFFldm1OT3RVTFg0aEFBQUFBQkpSVTVFcmtKZ2dnPT0iCn0K"/>
    </extobj>
  </extobjs>
</s:customData>
</file>

<file path=customXml/itemProps3.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4274</Words>
  <Application>WPS 演示</Application>
  <PresentationFormat>宽屏</PresentationFormat>
  <Paragraphs>170</Paragraphs>
  <Slides>21</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21</vt:i4>
      </vt:variant>
    </vt:vector>
  </HeadingPairs>
  <TitlesOfParts>
    <vt:vector size="37" baseType="lpstr">
      <vt:lpstr>Arial</vt:lpstr>
      <vt:lpstr>宋体</vt:lpstr>
      <vt:lpstr>Wingdings</vt:lpstr>
      <vt:lpstr>华文新魏</vt:lpstr>
      <vt:lpstr>华文中宋</vt:lpstr>
      <vt:lpstr>思源黑体 CN Light</vt:lpstr>
      <vt:lpstr>黑体</vt:lpstr>
      <vt:lpstr>Open Sans</vt:lpstr>
      <vt:lpstr>Segoe Print</vt:lpstr>
      <vt:lpstr>思源宋体 CN Heavy</vt:lpstr>
      <vt:lpstr>Times New Roman</vt:lpstr>
      <vt:lpstr>等线</vt:lpstr>
      <vt:lpstr>Cambria Math</vt:lpstr>
      <vt:lpstr>微软雅黑</vt:lpstr>
      <vt:lpstr>Arial Unicode MS</vt:lpstr>
      <vt:lpstr>已停用母版样式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Yaojia Zhang</dc:creator>
  <cp:lastModifiedBy>△卿</cp:lastModifiedBy>
  <cp:revision>95</cp:revision>
  <dcterms:created xsi:type="dcterms:W3CDTF">2022-11-27T03:40:00Z</dcterms:created>
  <dcterms:modified xsi:type="dcterms:W3CDTF">2022-11-27T05:44:24Z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2052-11.1.0.12763</vt:lpwstr>
  </property>
  <property fmtid="{D5CDD505-2E9C-101B-9397-08002B2CF9AE}" pid="3" name="ICV">
    <vt:lpwstr>2683B29393B6043664C88263BB77FF22</vt:lpwstr>
  </property>
</Properties>
</file>